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charts/chart3.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2.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notesSlides/notesSlide18.xml" ContentType="application/vnd.openxmlformats-officedocument.presentationml.notesSlide+xml"/>
  <Override PartName="/ppt/charts/chart6.xml" ContentType="application/vnd.openxmlformats-officedocument.drawingml.chart+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handoutMasterIdLst>
    <p:handoutMasterId r:id="rId46"/>
  </p:handoutMasterIdLst>
  <p:sldIdLst>
    <p:sldId id="303" r:id="rId2"/>
    <p:sldId id="657" r:id="rId3"/>
    <p:sldId id="658" r:id="rId4"/>
    <p:sldId id="561" r:id="rId5"/>
    <p:sldId id="476" r:id="rId6"/>
    <p:sldId id="438" r:id="rId7"/>
    <p:sldId id="661" r:id="rId8"/>
    <p:sldId id="660" r:id="rId9"/>
    <p:sldId id="659" r:id="rId10"/>
    <p:sldId id="533" r:id="rId11"/>
    <p:sldId id="575" r:id="rId12"/>
    <p:sldId id="318" r:id="rId13"/>
    <p:sldId id="380" r:id="rId14"/>
    <p:sldId id="510" r:id="rId15"/>
    <p:sldId id="381" r:id="rId16"/>
    <p:sldId id="690" r:id="rId17"/>
    <p:sldId id="516" r:id="rId18"/>
    <p:sldId id="382" r:id="rId19"/>
    <p:sldId id="498" r:id="rId20"/>
    <p:sldId id="440" r:id="rId21"/>
    <p:sldId id="685" r:id="rId22"/>
    <p:sldId id="662" r:id="rId23"/>
    <p:sldId id="663" r:id="rId24"/>
    <p:sldId id="664" r:id="rId25"/>
    <p:sldId id="666" r:id="rId26"/>
    <p:sldId id="667" r:id="rId27"/>
    <p:sldId id="668" r:id="rId28"/>
    <p:sldId id="669" r:id="rId29"/>
    <p:sldId id="670" r:id="rId30"/>
    <p:sldId id="671" r:id="rId31"/>
    <p:sldId id="673" r:id="rId32"/>
    <p:sldId id="697" r:id="rId33"/>
    <p:sldId id="674" r:id="rId34"/>
    <p:sldId id="677" r:id="rId35"/>
    <p:sldId id="678" r:id="rId36"/>
    <p:sldId id="675" r:id="rId37"/>
    <p:sldId id="679" r:id="rId38"/>
    <p:sldId id="680" r:id="rId39"/>
    <p:sldId id="681" r:id="rId40"/>
    <p:sldId id="687" r:id="rId41"/>
    <p:sldId id="682" r:id="rId42"/>
    <p:sldId id="688" r:id="rId43"/>
    <p:sldId id="695" r:id="rId44"/>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FF"/>
    <a:srgbClr val="CCFFFF"/>
    <a:srgbClr val="E7DF75"/>
    <a:srgbClr val="FFFFCD"/>
    <a:srgbClr val="FFFFD9"/>
    <a:srgbClr val="99FF99"/>
    <a:srgbClr val="FF66FF"/>
    <a:srgbClr val="FFFFCC"/>
    <a:srgbClr val="FFFF00"/>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0" autoAdjust="0"/>
    <p:restoredTop sz="95204" autoAdjust="0"/>
  </p:normalViewPr>
  <p:slideViewPr>
    <p:cSldViewPr>
      <p:cViewPr varScale="1">
        <p:scale>
          <a:sx n="104" d="100"/>
          <a:sy n="104" d="100"/>
        </p:scale>
        <p:origin x="204"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980"/>
    </p:cViewPr>
  </p:sorterViewPr>
  <p:notesViewPr>
    <p:cSldViewPr>
      <p:cViewPr varScale="1">
        <p:scale>
          <a:sx n="56" d="100"/>
          <a:sy n="56" d="100"/>
        </p:scale>
        <p:origin x="-186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file:///H:\&#1606;&#1608;&#1576;&#1582;&#1578;\&#1606;&#1605;&#1608;&#1583;&#1575;&#1585;.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H:\&#1606;&#1608;&#1576;&#1582;&#1578;\&#1606;&#1605;&#1608;&#1583;&#1575;&#1585;.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H:\&#1606;&#1608;&#1576;&#1582;&#1578;\&#1606;&#1605;&#1608;&#1583;&#1575;&#1585;.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2"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fa-IR" sz="1400" b="1" i="0" u="none" strike="noStrike" baseline="0">
                <a:solidFill>
                  <a:srgbClr val="000000"/>
                </a:solidFill>
                <a:latin typeface="B Nazanin"/>
                <a:ea typeface="B Nazanin"/>
                <a:cs typeface="B Nazanin"/>
              </a:defRPr>
            </a:pPr>
            <a:r>
              <a:rPr lang="fa-IR" sz="2000" b="1" i="0" strike="noStrike" dirty="0">
                <a:solidFill>
                  <a:srgbClr val="000000"/>
                </a:solidFill>
                <a:cs typeface="B Nazanin"/>
              </a:rPr>
              <a:t>سهم بخشهاي اقتصادي از ارزش افزوده در استان آذربايجان شرقي و كشور</a:t>
            </a:r>
          </a:p>
          <a:p>
            <a:pPr>
              <a:defRPr lang="fa-IR" sz="1400" b="1" i="0" u="none" strike="noStrike" baseline="0">
                <a:solidFill>
                  <a:srgbClr val="000000"/>
                </a:solidFill>
                <a:latin typeface="B Nazanin"/>
                <a:ea typeface="B Nazanin"/>
                <a:cs typeface="B Nazanin"/>
              </a:defRPr>
            </a:pPr>
            <a:r>
              <a:rPr lang="fa-IR" sz="1400" b="1" i="0" strike="noStrike" dirty="0">
                <a:solidFill>
                  <a:srgbClr val="000000"/>
                </a:solidFill>
                <a:cs typeface="B Nazanin"/>
              </a:rPr>
              <a:t>(سال 1390)</a:t>
            </a:r>
          </a:p>
        </c:rich>
      </c:tx>
      <c:layout>
        <c:manualLayout>
          <c:xMode val="edge"/>
          <c:yMode val="edge"/>
          <c:x val="0.15820568095267842"/>
          <c:y val="7.3302903264034533E-2"/>
        </c:manualLayout>
      </c:layout>
      <c:overlay val="0"/>
      <c:spPr>
        <a:noFill/>
        <a:ln w="25400">
          <a:noFill/>
        </a:ln>
      </c:spPr>
    </c:title>
    <c:autoTitleDeleted val="0"/>
    <c:plotArea>
      <c:layout>
        <c:manualLayout>
          <c:layoutTarget val="inner"/>
          <c:xMode val="edge"/>
          <c:yMode val="edge"/>
          <c:x val="0.15140858086262579"/>
          <c:y val="0.19046598727918124"/>
          <c:w val="0.8005068288250905"/>
          <c:h val="0.62426181630768596"/>
        </c:manualLayout>
      </c:layout>
      <c:barChart>
        <c:barDir val="col"/>
        <c:grouping val="clustered"/>
        <c:varyColors val="0"/>
        <c:ser>
          <c:idx val="0"/>
          <c:order val="0"/>
          <c:tx>
            <c:strRef>
              <c:f>Sheet1!$E$24</c:f>
              <c:strCache>
                <c:ptCount val="1"/>
                <c:pt idx="0">
                  <c:v>استان </c:v>
                </c:pt>
              </c:strCache>
            </c:strRef>
          </c:tx>
          <c:spPr>
            <a:pattFill prst="lgCheck">
              <a:fgClr>
                <a:srgbClr val="00B050"/>
              </a:fgClr>
              <a:bgClr>
                <a:srgbClr val="FFFFFF"/>
              </a:bgClr>
            </a:pattFill>
            <a:ln w="12700">
              <a:solidFill>
                <a:srgbClr val="000000"/>
              </a:solidFill>
              <a:prstDash val="solid"/>
            </a:ln>
          </c:spPr>
          <c:invertIfNegative val="0"/>
          <c:dLbls>
            <c:spPr>
              <a:noFill/>
              <a:ln w="25400">
                <a:noFill/>
              </a:ln>
            </c:spPr>
            <c:txPr>
              <a:bodyPr/>
              <a:lstStyle/>
              <a:p>
                <a:pPr>
                  <a:defRPr lang="fa-IR" sz="1800" b="0" i="0" u="none" strike="noStrike" baseline="0">
                    <a:solidFill>
                      <a:srgbClr val="000000"/>
                    </a:solidFill>
                    <a:latin typeface="B Nazanin"/>
                    <a:ea typeface="B Nazanin"/>
                    <a:cs typeface="B Nazanin"/>
                  </a:defRPr>
                </a:pPr>
                <a:endParaRPr lang="fa-I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Sheet1!$D$25:$D$27</c:f>
              <c:strCache>
                <c:ptCount val="3"/>
                <c:pt idx="0">
                  <c:v>سهم بخش کشاورزی </c:v>
                </c:pt>
                <c:pt idx="1">
                  <c:v>سهم بخش صنعت و  معدن و ساختمان </c:v>
                </c:pt>
                <c:pt idx="2">
                  <c:v>سهم بخش خدمات </c:v>
                </c:pt>
              </c:strCache>
            </c:strRef>
          </c:cat>
          <c:val>
            <c:numRef>
              <c:f>Sheet1!$E$25:$E$27</c:f>
              <c:numCache>
                <c:formatCode>General</c:formatCode>
                <c:ptCount val="3"/>
                <c:pt idx="0">
                  <c:v>11.11</c:v>
                </c:pt>
                <c:pt idx="1">
                  <c:v>41.46</c:v>
                </c:pt>
                <c:pt idx="2">
                  <c:v>47.230000000000011</c:v>
                </c:pt>
              </c:numCache>
            </c:numRef>
          </c:val>
        </c:ser>
        <c:ser>
          <c:idx val="1"/>
          <c:order val="1"/>
          <c:tx>
            <c:strRef>
              <c:f>Sheet1!$F$24</c:f>
              <c:strCache>
                <c:ptCount val="1"/>
                <c:pt idx="0">
                  <c:v>کشور </c:v>
                </c:pt>
              </c:strCache>
            </c:strRef>
          </c:tx>
          <c:spPr>
            <a:solidFill>
              <a:srgbClr val="993366"/>
            </a:solidFill>
            <a:ln w="12700">
              <a:solidFill>
                <a:srgbClr val="000000"/>
              </a:solidFill>
              <a:prstDash val="solid"/>
            </a:ln>
          </c:spPr>
          <c:invertIfNegative val="0"/>
          <c:dLbls>
            <c:spPr>
              <a:noFill/>
              <a:ln w="25400">
                <a:noFill/>
              </a:ln>
            </c:spPr>
            <c:txPr>
              <a:bodyPr/>
              <a:lstStyle/>
              <a:p>
                <a:pPr>
                  <a:defRPr lang="fa-IR" sz="1400" b="1" i="0" u="none" strike="noStrike" baseline="0">
                    <a:solidFill>
                      <a:srgbClr val="FF0000"/>
                    </a:solidFill>
                    <a:latin typeface="B Nazanin"/>
                    <a:ea typeface="B Nazanin"/>
                    <a:cs typeface="B Nazanin"/>
                  </a:defRPr>
                </a:pPr>
                <a:endParaRPr lang="fa-I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Sheet1!$D$25:$D$27</c:f>
              <c:strCache>
                <c:ptCount val="3"/>
                <c:pt idx="0">
                  <c:v>سهم بخش کشاورزی </c:v>
                </c:pt>
                <c:pt idx="1">
                  <c:v>سهم بخش صنعت و  معدن و ساختمان </c:v>
                </c:pt>
                <c:pt idx="2">
                  <c:v>سهم بخش خدمات </c:v>
                </c:pt>
              </c:strCache>
            </c:strRef>
          </c:cat>
          <c:val>
            <c:numRef>
              <c:f>Sheet1!$F$25:$F$27</c:f>
              <c:numCache>
                <c:formatCode>General</c:formatCode>
                <c:ptCount val="3"/>
                <c:pt idx="0">
                  <c:v>8.09</c:v>
                </c:pt>
                <c:pt idx="1">
                  <c:v>43.42</c:v>
                </c:pt>
                <c:pt idx="2">
                  <c:v>48.49</c:v>
                </c:pt>
              </c:numCache>
            </c:numRef>
          </c:val>
        </c:ser>
        <c:dLbls>
          <c:showLegendKey val="0"/>
          <c:showVal val="1"/>
          <c:showCatName val="0"/>
          <c:showSerName val="0"/>
          <c:showPercent val="0"/>
          <c:showBubbleSize val="0"/>
        </c:dLbls>
        <c:gapWidth val="150"/>
        <c:axId val="114373464"/>
        <c:axId val="113593968"/>
      </c:barChart>
      <c:catAx>
        <c:axId val="11437346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lang="fa-IR" sz="1600" b="1" i="0" u="none" strike="noStrike" baseline="0">
                <a:solidFill>
                  <a:srgbClr val="000000"/>
                </a:solidFill>
                <a:latin typeface="B Nazanin"/>
                <a:ea typeface="B Nazanin"/>
                <a:cs typeface="B Nazanin"/>
              </a:defRPr>
            </a:pPr>
            <a:endParaRPr lang="fa-IR"/>
          </a:p>
        </c:txPr>
        <c:crossAx val="113593968"/>
        <c:crosses val="autoZero"/>
        <c:auto val="1"/>
        <c:lblAlgn val="ctr"/>
        <c:lblOffset val="100"/>
        <c:noMultiLvlLbl val="0"/>
      </c:catAx>
      <c:valAx>
        <c:axId val="113593968"/>
        <c:scaling>
          <c:orientation val="minMax"/>
        </c:scaling>
        <c:delete val="0"/>
        <c:axPos val="l"/>
        <c:majorGridlines>
          <c:spPr>
            <a:ln w="3175">
              <a:solidFill>
                <a:srgbClr val="99CC00"/>
              </a:solidFill>
              <a:prstDash val="solid"/>
            </a:ln>
          </c:spPr>
        </c:majorGridlines>
        <c:title>
          <c:tx>
            <c:rich>
              <a:bodyPr/>
              <a:lstStyle/>
              <a:p>
                <a:pPr>
                  <a:defRPr lang="fa-IR" sz="1800" b="1" i="0" u="none" strike="noStrike" baseline="0">
                    <a:solidFill>
                      <a:srgbClr val="000000"/>
                    </a:solidFill>
                    <a:latin typeface="B Nazanin"/>
                    <a:ea typeface="B Nazanin"/>
                    <a:cs typeface="B Nazanin"/>
                  </a:defRPr>
                </a:pPr>
                <a:r>
                  <a:rPr lang="fa-IR" sz="1800"/>
                  <a:t>درصد</a:t>
                </a:r>
              </a:p>
            </c:rich>
          </c:tx>
          <c:layout>
            <c:manualLayout>
              <c:xMode val="edge"/>
              <c:yMode val="edge"/>
              <c:x val="2.8169038300023295E-2"/>
              <c:y val="0.4940623307396028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lang="fa-IR" sz="1800" b="1" i="0" u="none" strike="noStrike" baseline="0">
                <a:solidFill>
                  <a:srgbClr val="000000"/>
                </a:solidFill>
                <a:latin typeface="B Nazanin"/>
                <a:ea typeface="B Nazanin"/>
                <a:cs typeface="B Nazanin"/>
              </a:defRPr>
            </a:pPr>
            <a:endParaRPr lang="fa-IR"/>
          </a:p>
        </c:txPr>
        <c:crossAx val="114373464"/>
        <c:crosses val="autoZero"/>
        <c:crossBetween val="between"/>
      </c:valAx>
      <c:spPr>
        <a:solidFill>
          <a:srgbClr val="FFFFFF"/>
        </a:solidFill>
        <a:ln w="12700">
          <a:solidFill>
            <a:srgbClr val="0000FF"/>
          </a:solidFill>
          <a:prstDash val="solid"/>
        </a:ln>
      </c:spPr>
    </c:plotArea>
    <c:legend>
      <c:legendPos val="b"/>
      <c:layout>
        <c:manualLayout>
          <c:xMode val="edge"/>
          <c:yMode val="edge"/>
          <c:x val="0.40026316526218547"/>
          <c:y val="0.92359587022760514"/>
          <c:w val="0.28456317270393811"/>
          <c:h val="6.4283004416575418E-2"/>
        </c:manualLayout>
      </c:layout>
      <c:overlay val="0"/>
      <c:spPr>
        <a:solidFill>
          <a:srgbClr val="FFFFFF"/>
        </a:solidFill>
        <a:ln w="3175">
          <a:solidFill>
            <a:srgbClr val="000000"/>
          </a:solidFill>
          <a:prstDash val="solid"/>
        </a:ln>
      </c:spPr>
      <c:txPr>
        <a:bodyPr/>
        <a:lstStyle/>
        <a:p>
          <a:pPr>
            <a:defRPr lang="fa-IR" sz="2000" b="0" i="0" u="none" strike="noStrike" baseline="0">
              <a:solidFill>
                <a:srgbClr val="000000"/>
              </a:solidFill>
              <a:latin typeface="B Nazanin"/>
              <a:ea typeface="B Nazanin"/>
              <a:cs typeface="B Nazanin"/>
            </a:defRPr>
          </a:pPr>
          <a:endParaRPr lang="fa-IR"/>
        </a:p>
      </c:txPr>
    </c:legend>
    <c:plotVisOnly val="1"/>
    <c:dispBlanksAs val="gap"/>
    <c:showDLblsOverMax val="0"/>
  </c:chart>
  <c:spPr>
    <a:solidFill>
      <a:srgbClr val="FFFFFF"/>
    </a:solidFill>
    <a:ln w="3175">
      <a:solidFill>
        <a:srgbClr val="000000"/>
      </a:solidFill>
      <a:prstDash val="solid"/>
    </a:ln>
  </c:spPr>
  <c:txPr>
    <a:bodyPr/>
    <a:lstStyle/>
    <a:p>
      <a:pPr>
        <a:defRPr sz="1450" b="0" i="0" u="none" strike="noStrike" baseline="0">
          <a:solidFill>
            <a:srgbClr val="000000"/>
          </a:solidFill>
          <a:latin typeface="Arial"/>
          <a:ea typeface="Arial"/>
          <a:cs typeface="Arial"/>
        </a:defRPr>
      </a:pPr>
      <a:endParaRPr lang="fa-I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fa-IR" sz="1150" b="1" i="0" u="none" strike="noStrike" baseline="0">
                <a:solidFill>
                  <a:srgbClr val="000000"/>
                </a:solidFill>
                <a:latin typeface="B Nazanin"/>
                <a:ea typeface="B Nazanin"/>
                <a:cs typeface="B Nazanin"/>
              </a:defRPr>
            </a:pPr>
            <a:r>
              <a:rPr lang="fa-IR" sz="2000" b="1" i="0" strike="noStrike" dirty="0">
                <a:solidFill>
                  <a:srgbClr val="000000"/>
                </a:solidFill>
                <a:cs typeface="B Nazanin"/>
              </a:rPr>
              <a:t>توزيع شاغلين بين بخشهاي اقتصادي در استان آذربايجان شرقي و كشور</a:t>
            </a:r>
          </a:p>
          <a:p>
            <a:pPr>
              <a:defRPr lang="fa-IR" sz="1150" b="1" i="0" u="none" strike="noStrike" baseline="0">
                <a:solidFill>
                  <a:srgbClr val="000000"/>
                </a:solidFill>
                <a:latin typeface="B Nazanin"/>
                <a:ea typeface="B Nazanin"/>
                <a:cs typeface="B Nazanin"/>
              </a:defRPr>
            </a:pPr>
            <a:r>
              <a:rPr lang="fa-IR" sz="1400" b="1" i="0" strike="noStrike" dirty="0">
                <a:solidFill>
                  <a:srgbClr val="000000"/>
                </a:solidFill>
                <a:cs typeface="B Nazanin"/>
              </a:rPr>
              <a:t>(نتايج آمارگيري از نيروي كار سال 1392)</a:t>
            </a:r>
          </a:p>
        </c:rich>
      </c:tx>
      <c:layout>
        <c:manualLayout>
          <c:xMode val="edge"/>
          <c:yMode val="edge"/>
          <c:x val="0.13166282965806067"/>
          <c:y val="1.2190768239538761E-2"/>
        </c:manualLayout>
      </c:layout>
      <c:overlay val="0"/>
      <c:spPr>
        <a:noFill/>
        <a:ln w="25400">
          <a:noFill/>
        </a:ln>
      </c:spPr>
    </c:title>
    <c:autoTitleDeleted val="0"/>
    <c:plotArea>
      <c:layout>
        <c:manualLayout>
          <c:layoutTarget val="inner"/>
          <c:xMode val="edge"/>
          <c:yMode val="edge"/>
          <c:x val="0.10896309314586999"/>
          <c:y val="0.24611398963730607"/>
          <c:w val="0.75922671353251436"/>
          <c:h val="0.60621761658031215"/>
        </c:manualLayout>
      </c:layout>
      <c:barChart>
        <c:barDir val="col"/>
        <c:grouping val="clustered"/>
        <c:varyColors val="0"/>
        <c:ser>
          <c:idx val="0"/>
          <c:order val="0"/>
          <c:tx>
            <c:strRef>
              <c:f>Sheet1!$E$24</c:f>
              <c:strCache>
                <c:ptCount val="1"/>
                <c:pt idx="0">
                  <c:v>استان </c:v>
                </c:pt>
              </c:strCache>
            </c:strRef>
          </c:tx>
          <c:spPr>
            <a:pattFill prst="solidDmnd">
              <a:fgClr>
                <a:srgbClr val="002060"/>
              </a:fgClr>
              <a:bgClr>
                <a:srgbClr val="FFFFFF"/>
              </a:bgClr>
            </a:pattFill>
            <a:ln w="12700">
              <a:gradFill>
                <a:gsLst>
                  <a:gs pos="0">
                    <a:schemeClr val="accent1">
                      <a:shade val="30000"/>
                      <a:satMod val="115000"/>
                    </a:schemeClr>
                  </a:gs>
                  <a:gs pos="50000">
                    <a:schemeClr val="accent1">
                      <a:shade val="67500"/>
                      <a:satMod val="115000"/>
                    </a:schemeClr>
                  </a:gs>
                  <a:gs pos="100000">
                    <a:schemeClr val="accent1">
                      <a:shade val="100000"/>
                      <a:satMod val="115000"/>
                    </a:schemeClr>
                  </a:gs>
                </a:gsLst>
                <a:lin ang="5400000" scaled="0"/>
              </a:gradFill>
              <a:prstDash val="solid"/>
            </a:ln>
          </c:spPr>
          <c:invertIfNegative val="0"/>
          <c:dLbls>
            <c:spPr>
              <a:noFill/>
              <a:ln w="25400">
                <a:noFill/>
              </a:ln>
            </c:spPr>
            <c:txPr>
              <a:bodyPr/>
              <a:lstStyle/>
              <a:p>
                <a:pPr>
                  <a:defRPr lang="fa-IR" sz="1400" b="1" i="0" u="none" strike="noStrike" baseline="0">
                    <a:solidFill>
                      <a:srgbClr val="000000"/>
                    </a:solidFill>
                    <a:latin typeface="B Nazanin"/>
                    <a:ea typeface="B Nazanin"/>
                    <a:cs typeface="B Nazanin"/>
                  </a:defRPr>
                </a:pPr>
                <a:endParaRPr lang="fa-I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Sheet1!$D$33:$D$35</c:f>
              <c:strCache>
                <c:ptCount val="3"/>
                <c:pt idx="0">
                  <c:v>سهم بخش کشاورزی </c:v>
                </c:pt>
                <c:pt idx="1">
                  <c:v>سهم بخش صنعت و  معدن </c:v>
                </c:pt>
                <c:pt idx="2">
                  <c:v>سهم بخش خدمات </c:v>
                </c:pt>
              </c:strCache>
            </c:strRef>
          </c:cat>
          <c:val>
            <c:numRef>
              <c:f>Sheet1!$E$33:$E$35</c:f>
              <c:numCache>
                <c:formatCode>General</c:formatCode>
                <c:ptCount val="3"/>
                <c:pt idx="0">
                  <c:v>20.5</c:v>
                </c:pt>
                <c:pt idx="1">
                  <c:v>40.800000000000004</c:v>
                </c:pt>
                <c:pt idx="2">
                  <c:v>38.700000000000003</c:v>
                </c:pt>
              </c:numCache>
            </c:numRef>
          </c:val>
        </c:ser>
        <c:ser>
          <c:idx val="1"/>
          <c:order val="1"/>
          <c:tx>
            <c:strRef>
              <c:f>Sheet1!$F$24</c:f>
              <c:strCache>
                <c:ptCount val="1"/>
                <c:pt idx="0">
                  <c:v>کشور </c:v>
                </c:pt>
              </c:strCache>
            </c:strRef>
          </c:tx>
          <c:spPr>
            <a:solidFill>
              <a:srgbClr val="993366"/>
            </a:solidFill>
            <a:ln w="12700">
              <a:solidFill>
                <a:srgbClr val="000000"/>
              </a:solidFill>
              <a:prstDash val="solid"/>
            </a:ln>
          </c:spPr>
          <c:invertIfNegative val="0"/>
          <c:dLbls>
            <c:spPr>
              <a:noFill/>
              <a:ln w="25400">
                <a:noFill/>
              </a:ln>
            </c:spPr>
            <c:txPr>
              <a:bodyPr/>
              <a:lstStyle/>
              <a:p>
                <a:pPr>
                  <a:defRPr lang="fa-IR" sz="1600" b="1" i="0" u="none" strike="noStrike" baseline="0">
                    <a:solidFill>
                      <a:srgbClr val="000000"/>
                    </a:solidFill>
                    <a:latin typeface="B Nazanin"/>
                    <a:ea typeface="B Nazanin"/>
                    <a:cs typeface="B Nazanin"/>
                  </a:defRPr>
                </a:pPr>
                <a:endParaRPr lang="fa-I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Sheet1!$D$33:$D$35</c:f>
              <c:strCache>
                <c:ptCount val="3"/>
                <c:pt idx="0">
                  <c:v>سهم بخش کشاورزی </c:v>
                </c:pt>
                <c:pt idx="1">
                  <c:v>سهم بخش صنعت و  معدن </c:v>
                </c:pt>
                <c:pt idx="2">
                  <c:v>سهم بخش خدمات </c:v>
                </c:pt>
              </c:strCache>
            </c:strRef>
          </c:cat>
          <c:val>
            <c:numRef>
              <c:f>Sheet1!$F$33:$F$35</c:f>
              <c:numCache>
                <c:formatCode>General</c:formatCode>
                <c:ptCount val="3"/>
                <c:pt idx="0">
                  <c:v>18.3</c:v>
                </c:pt>
                <c:pt idx="1">
                  <c:v>34.300000000000004</c:v>
                </c:pt>
                <c:pt idx="2">
                  <c:v>47.4</c:v>
                </c:pt>
              </c:numCache>
            </c:numRef>
          </c:val>
        </c:ser>
        <c:dLbls>
          <c:showLegendKey val="0"/>
          <c:showVal val="1"/>
          <c:showCatName val="0"/>
          <c:showSerName val="0"/>
          <c:showPercent val="0"/>
          <c:showBubbleSize val="0"/>
        </c:dLbls>
        <c:gapWidth val="150"/>
        <c:axId val="114419816"/>
        <c:axId val="114420200"/>
      </c:barChart>
      <c:catAx>
        <c:axId val="11441981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lang="fa-IR" sz="1200" b="1" i="0" u="none" strike="noStrike" baseline="0">
                <a:solidFill>
                  <a:srgbClr val="000000"/>
                </a:solidFill>
                <a:latin typeface="B Nazanin"/>
                <a:ea typeface="B Nazanin"/>
                <a:cs typeface="B Nazanin"/>
              </a:defRPr>
            </a:pPr>
            <a:endParaRPr lang="fa-IR"/>
          </a:p>
        </c:txPr>
        <c:crossAx val="114420200"/>
        <c:crosses val="autoZero"/>
        <c:auto val="1"/>
        <c:lblAlgn val="ctr"/>
        <c:lblOffset val="100"/>
        <c:tickLblSkip val="1"/>
        <c:tickMarkSkip val="1"/>
        <c:noMultiLvlLbl val="0"/>
      </c:catAx>
      <c:valAx>
        <c:axId val="114420200"/>
        <c:scaling>
          <c:orientation val="minMax"/>
        </c:scaling>
        <c:delete val="0"/>
        <c:axPos val="l"/>
        <c:majorGridlines>
          <c:spPr>
            <a:ln w="3175">
              <a:solidFill>
                <a:srgbClr val="99CC00"/>
              </a:solidFill>
              <a:prstDash val="solid"/>
            </a:ln>
          </c:spPr>
        </c:majorGridlines>
        <c:title>
          <c:tx>
            <c:rich>
              <a:bodyPr rot="0" vert="horz"/>
              <a:lstStyle/>
              <a:p>
                <a:pPr algn="ctr">
                  <a:defRPr lang="fa-IR" sz="1600" b="1" i="0" u="none" strike="noStrike" baseline="0">
                    <a:solidFill>
                      <a:srgbClr val="000000"/>
                    </a:solidFill>
                    <a:latin typeface="B Nazanin"/>
                    <a:ea typeface="B Nazanin"/>
                    <a:cs typeface="B Nazanin"/>
                  </a:defRPr>
                </a:pPr>
                <a:r>
                  <a:rPr lang="fa-IR" sz="1600"/>
                  <a:t>درصد </a:t>
                </a:r>
              </a:p>
            </c:rich>
          </c:tx>
          <c:layout>
            <c:manualLayout>
              <c:xMode val="edge"/>
              <c:yMode val="edge"/>
              <c:x val="7.5571177504393669E-2"/>
              <c:y val="0.13989637305699518"/>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lang="fa-IR" sz="1600" b="1" i="0" u="none" strike="noStrike" baseline="0">
                <a:solidFill>
                  <a:srgbClr val="000000"/>
                </a:solidFill>
                <a:latin typeface="B Nazanin"/>
                <a:ea typeface="B Nazanin"/>
                <a:cs typeface="B Nazanin"/>
              </a:defRPr>
            </a:pPr>
            <a:endParaRPr lang="fa-IR"/>
          </a:p>
        </c:txPr>
        <c:crossAx val="114419816"/>
        <c:crosses val="autoZero"/>
        <c:crossBetween val="between"/>
      </c:valAx>
      <c:spPr>
        <a:solidFill>
          <a:srgbClr val="FFFFFF"/>
        </a:solidFill>
        <a:ln w="12700">
          <a:solidFill>
            <a:srgbClr val="0000FF"/>
          </a:solidFill>
          <a:prstDash val="solid"/>
        </a:ln>
      </c:spPr>
    </c:plotArea>
    <c:legend>
      <c:legendPos val="b"/>
      <c:layout>
        <c:manualLayout>
          <c:xMode val="edge"/>
          <c:yMode val="edge"/>
          <c:x val="0.32039515069565311"/>
          <c:y val="0.91804093604850712"/>
          <c:w val="0.36388802901203382"/>
          <c:h val="4.7578359918596269E-2"/>
        </c:manualLayout>
      </c:layout>
      <c:overlay val="0"/>
      <c:spPr>
        <a:solidFill>
          <a:srgbClr val="FFFFFF"/>
        </a:solidFill>
        <a:ln w="3175">
          <a:solidFill>
            <a:srgbClr val="000000"/>
          </a:solidFill>
          <a:prstDash val="solid"/>
        </a:ln>
      </c:spPr>
      <c:txPr>
        <a:bodyPr/>
        <a:lstStyle/>
        <a:p>
          <a:pPr>
            <a:defRPr lang="fa-IR" sz="2000" b="0" i="0" u="none" strike="noStrike" baseline="0">
              <a:solidFill>
                <a:srgbClr val="000000"/>
              </a:solidFill>
              <a:latin typeface="B Nazanin"/>
              <a:ea typeface="B Nazanin"/>
              <a:cs typeface="B Nazanin"/>
            </a:defRPr>
          </a:pPr>
          <a:endParaRPr lang="fa-IR"/>
        </a:p>
      </c:txPr>
    </c:legend>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fa-I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lang="fa-IR" sz="1200" b="1" i="0" u="none" strike="noStrike" baseline="0">
                <a:solidFill>
                  <a:srgbClr val="000000"/>
                </a:solidFill>
                <a:latin typeface="B Nazanin"/>
                <a:ea typeface="B Nazanin"/>
                <a:cs typeface="B Nazanin"/>
              </a:defRPr>
            </a:pPr>
            <a:r>
              <a:rPr lang="fa-IR" sz="2400" b="1" i="0" strike="noStrike" dirty="0">
                <a:solidFill>
                  <a:srgbClr val="000000"/>
                </a:solidFill>
                <a:cs typeface="B Nazanin"/>
              </a:rPr>
              <a:t>نرخ بيكاري در استان آذربايجان شرقي و كشور</a:t>
            </a:r>
          </a:p>
          <a:p>
            <a:pPr>
              <a:defRPr lang="fa-IR" sz="1200" b="1" i="0" u="none" strike="noStrike" baseline="0">
                <a:solidFill>
                  <a:srgbClr val="000000"/>
                </a:solidFill>
                <a:latin typeface="B Nazanin"/>
                <a:ea typeface="B Nazanin"/>
                <a:cs typeface="B Nazanin"/>
              </a:defRPr>
            </a:pPr>
            <a:r>
              <a:rPr lang="fa-IR" sz="1600" b="1" i="0" strike="noStrike" dirty="0">
                <a:solidFill>
                  <a:srgbClr val="000000"/>
                </a:solidFill>
                <a:cs typeface="B Nazanin"/>
              </a:rPr>
              <a:t>(سال هاي 1390‘ 1391 و 1392)</a:t>
            </a:r>
            <a:endParaRPr lang="fa-IR" sz="1100" b="1" i="0" strike="noStrike" dirty="0">
              <a:solidFill>
                <a:srgbClr val="000000"/>
              </a:solidFill>
              <a:cs typeface="B Nazanin"/>
            </a:endParaRPr>
          </a:p>
        </c:rich>
      </c:tx>
      <c:layout>
        <c:manualLayout>
          <c:xMode val="edge"/>
          <c:yMode val="edge"/>
          <c:x val="0.2276335994236996"/>
          <c:y val="1.3385548897019303E-2"/>
        </c:manualLayout>
      </c:layout>
      <c:overlay val="0"/>
      <c:spPr>
        <a:noFill/>
        <a:ln w="25400">
          <a:noFill/>
        </a:ln>
      </c:spPr>
    </c:title>
    <c:autoTitleDeleted val="0"/>
    <c:plotArea>
      <c:layout>
        <c:manualLayout>
          <c:layoutTarget val="inner"/>
          <c:xMode val="edge"/>
          <c:yMode val="edge"/>
          <c:x val="9.4737004415098067E-2"/>
          <c:y val="0.24444503386630548"/>
          <c:w val="0.77368553605663493"/>
          <c:h val="0.61481629730010079"/>
        </c:manualLayout>
      </c:layout>
      <c:barChart>
        <c:barDir val="col"/>
        <c:grouping val="clustered"/>
        <c:varyColors val="0"/>
        <c:ser>
          <c:idx val="0"/>
          <c:order val="0"/>
          <c:tx>
            <c:strRef>
              <c:f>Sheet1!$E$24</c:f>
              <c:strCache>
                <c:ptCount val="1"/>
                <c:pt idx="0">
                  <c:v>استان </c:v>
                </c:pt>
              </c:strCache>
            </c:strRef>
          </c:tx>
          <c:spPr>
            <a:pattFill prst="ltDnDiag">
              <a:fgClr>
                <a:srgbClr val="9999FF"/>
              </a:fgClr>
              <a:bgClr>
                <a:srgbClr val="FFFFFF"/>
              </a:bgClr>
            </a:pattFill>
            <a:ln w="12700">
              <a:solidFill>
                <a:srgbClr val="000000"/>
              </a:solidFill>
              <a:prstDash val="solid"/>
            </a:ln>
          </c:spPr>
          <c:invertIfNegative val="0"/>
          <c:dLbls>
            <c:spPr>
              <a:noFill/>
              <a:ln w="25400">
                <a:noFill/>
              </a:ln>
            </c:spPr>
            <c:txPr>
              <a:bodyPr/>
              <a:lstStyle/>
              <a:p>
                <a:pPr>
                  <a:defRPr lang="fa-IR" sz="1600" b="1" i="0" u="none" strike="noStrike" baseline="0">
                    <a:solidFill>
                      <a:srgbClr val="FF0000"/>
                    </a:solidFill>
                    <a:latin typeface="B Nazanin"/>
                    <a:ea typeface="B Nazanin"/>
                    <a:cs typeface="B Nazanin"/>
                  </a:defRPr>
                </a:pPr>
                <a:endParaRPr lang="fa-I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Sheet1!$D$40:$D$42</c:f>
              <c:numCache>
                <c:formatCode>General</c:formatCode>
                <c:ptCount val="3"/>
                <c:pt idx="0">
                  <c:v>1390</c:v>
                </c:pt>
                <c:pt idx="1">
                  <c:v>1391</c:v>
                </c:pt>
                <c:pt idx="2">
                  <c:v>1392</c:v>
                </c:pt>
              </c:numCache>
            </c:numRef>
          </c:cat>
          <c:val>
            <c:numRef>
              <c:f>Sheet1!$E$40:$E$42</c:f>
              <c:numCache>
                <c:formatCode>General</c:formatCode>
                <c:ptCount val="3"/>
                <c:pt idx="0">
                  <c:v>8.8000000000000007</c:v>
                </c:pt>
                <c:pt idx="1">
                  <c:v>12.5</c:v>
                </c:pt>
                <c:pt idx="2">
                  <c:v>9.6</c:v>
                </c:pt>
              </c:numCache>
            </c:numRef>
          </c:val>
        </c:ser>
        <c:ser>
          <c:idx val="1"/>
          <c:order val="1"/>
          <c:tx>
            <c:strRef>
              <c:f>Sheet1!$F$24</c:f>
              <c:strCache>
                <c:ptCount val="1"/>
                <c:pt idx="0">
                  <c:v>کشور </c:v>
                </c:pt>
              </c:strCache>
            </c:strRef>
          </c:tx>
          <c:spPr>
            <a:solidFill>
              <a:srgbClr val="993366"/>
            </a:solidFill>
            <a:ln w="12700">
              <a:solidFill>
                <a:srgbClr val="000000"/>
              </a:solidFill>
              <a:prstDash val="solid"/>
            </a:ln>
          </c:spPr>
          <c:invertIfNegative val="0"/>
          <c:dLbls>
            <c:spPr>
              <a:noFill/>
              <a:ln w="25400">
                <a:noFill/>
              </a:ln>
            </c:spPr>
            <c:txPr>
              <a:bodyPr/>
              <a:lstStyle/>
              <a:p>
                <a:pPr>
                  <a:defRPr lang="fa-IR" sz="1600" b="1" i="0" u="none" strike="noStrike" baseline="0">
                    <a:solidFill>
                      <a:srgbClr val="000000"/>
                    </a:solidFill>
                    <a:latin typeface="B Nazanin"/>
                    <a:ea typeface="B Nazanin"/>
                    <a:cs typeface="B Nazanin"/>
                  </a:defRPr>
                </a:pPr>
                <a:endParaRPr lang="fa-I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Sheet1!$D$40:$D$42</c:f>
              <c:numCache>
                <c:formatCode>General</c:formatCode>
                <c:ptCount val="3"/>
                <c:pt idx="0">
                  <c:v>1390</c:v>
                </c:pt>
                <c:pt idx="1">
                  <c:v>1391</c:v>
                </c:pt>
                <c:pt idx="2">
                  <c:v>1392</c:v>
                </c:pt>
              </c:numCache>
            </c:numRef>
          </c:cat>
          <c:val>
            <c:numRef>
              <c:f>Sheet1!$F$40:$F$42</c:f>
              <c:numCache>
                <c:formatCode>General</c:formatCode>
                <c:ptCount val="3"/>
                <c:pt idx="0">
                  <c:v>12.3</c:v>
                </c:pt>
                <c:pt idx="1">
                  <c:v>12.2</c:v>
                </c:pt>
                <c:pt idx="2">
                  <c:v>10.4</c:v>
                </c:pt>
              </c:numCache>
            </c:numRef>
          </c:val>
        </c:ser>
        <c:dLbls>
          <c:showLegendKey val="0"/>
          <c:showVal val="1"/>
          <c:showCatName val="0"/>
          <c:showSerName val="0"/>
          <c:showPercent val="0"/>
          <c:showBubbleSize val="0"/>
        </c:dLbls>
        <c:gapWidth val="150"/>
        <c:axId val="114259808"/>
        <c:axId val="114260192"/>
      </c:barChart>
      <c:catAx>
        <c:axId val="114259808"/>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lang="fa-IR" sz="1600" b="1" i="0" u="none" strike="noStrike" baseline="0">
                <a:solidFill>
                  <a:srgbClr val="000000"/>
                </a:solidFill>
                <a:latin typeface="B Nazanin"/>
                <a:ea typeface="B Nazanin"/>
                <a:cs typeface="B Nazanin"/>
              </a:defRPr>
            </a:pPr>
            <a:endParaRPr lang="fa-IR"/>
          </a:p>
        </c:txPr>
        <c:crossAx val="114260192"/>
        <c:crosses val="autoZero"/>
        <c:auto val="1"/>
        <c:lblAlgn val="ctr"/>
        <c:lblOffset val="100"/>
        <c:tickLblSkip val="1"/>
        <c:tickMarkSkip val="1"/>
        <c:noMultiLvlLbl val="0"/>
      </c:catAx>
      <c:valAx>
        <c:axId val="114260192"/>
        <c:scaling>
          <c:orientation val="minMax"/>
        </c:scaling>
        <c:delete val="0"/>
        <c:axPos val="l"/>
        <c:majorGridlines>
          <c:spPr>
            <a:ln w="3175">
              <a:solidFill>
                <a:srgbClr val="99CC00"/>
              </a:solidFill>
              <a:prstDash val="solid"/>
            </a:ln>
          </c:spPr>
        </c:majorGridlines>
        <c:title>
          <c:tx>
            <c:rich>
              <a:bodyPr rot="-60000" vert="horz"/>
              <a:lstStyle/>
              <a:p>
                <a:pPr algn="ctr">
                  <a:defRPr lang="fa-IR" sz="1600" b="1" i="0" u="none" strike="noStrike" baseline="0">
                    <a:solidFill>
                      <a:srgbClr val="000000"/>
                    </a:solidFill>
                    <a:latin typeface="B Nazanin"/>
                    <a:ea typeface="B Nazanin"/>
                    <a:cs typeface="B Nazanin"/>
                  </a:defRPr>
                </a:pPr>
                <a:r>
                  <a:rPr lang="fa-IR" sz="1600"/>
                  <a:t>درصد</a:t>
                </a:r>
              </a:p>
            </c:rich>
          </c:tx>
          <c:layout>
            <c:manualLayout>
              <c:xMode val="edge"/>
              <c:yMode val="edge"/>
              <c:x val="6.8421169855348685E-2"/>
              <c:y val="0.12839537132371537"/>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lang="fa-IR" sz="1600" b="1" i="0" u="none" strike="noStrike" baseline="0">
                <a:solidFill>
                  <a:srgbClr val="000000"/>
                </a:solidFill>
                <a:latin typeface="B Nazanin"/>
                <a:ea typeface="B Nazanin"/>
                <a:cs typeface="B Nazanin"/>
              </a:defRPr>
            </a:pPr>
            <a:endParaRPr lang="fa-IR"/>
          </a:p>
        </c:txPr>
        <c:crossAx val="114259808"/>
        <c:crosses val="autoZero"/>
        <c:crossBetween val="between"/>
      </c:valAx>
      <c:spPr>
        <a:solidFill>
          <a:srgbClr val="FFFFFF"/>
        </a:solidFill>
        <a:ln w="12700">
          <a:solidFill>
            <a:srgbClr val="0000FF"/>
          </a:solidFill>
          <a:prstDash val="solid"/>
        </a:ln>
      </c:spPr>
    </c:plotArea>
    <c:legend>
      <c:legendPos val="r"/>
      <c:layout>
        <c:manualLayout>
          <c:xMode val="edge"/>
          <c:yMode val="edge"/>
          <c:x val="0.89298398606083151"/>
          <c:y val="0.39259353923982354"/>
          <c:w val="9.8245782356398026E-2"/>
          <c:h val="0.14074108010484246"/>
        </c:manualLayout>
      </c:layout>
      <c:overlay val="0"/>
      <c:spPr>
        <a:solidFill>
          <a:srgbClr val="FFFFFF"/>
        </a:solidFill>
        <a:ln w="3175">
          <a:solidFill>
            <a:srgbClr val="000000"/>
          </a:solidFill>
          <a:prstDash val="solid"/>
        </a:ln>
      </c:spPr>
      <c:txPr>
        <a:bodyPr/>
        <a:lstStyle/>
        <a:p>
          <a:pPr>
            <a:defRPr lang="fa-IR" sz="1100" b="0" i="0" u="none" strike="noStrike" baseline="0">
              <a:solidFill>
                <a:srgbClr val="000000"/>
              </a:solidFill>
              <a:latin typeface="B Nazanin"/>
              <a:ea typeface="B Nazanin"/>
              <a:cs typeface="B Nazanin"/>
            </a:defRPr>
          </a:pPr>
          <a:endParaRPr lang="fa-IR"/>
        </a:p>
      </c:txPr>
    </c:legend>
    <c:plotVisOnly val="1"/>
    <c:dispBlanksAs val="gap"/>
    <c:showDLblsOverMax val="0"/>
  </c:chart>
  <c:spPr>
    <a:solidFill>
      <a:srgbClr val="FFFFFF"/>
    </a:solidFill>
    <a:ln w="3175">
      <a:solidFill>
        <a:srgbClr val="000000"/>
      </a:solidFill>
      <a:prstDash val="solid"/>
    </a:ln>
  </c:spPr>
  <c:txPr>
    <a:bodyPr/>
    <a:lstStyle/>
    <a:p>
      <a:pPr>
        <a:defRPr sz="1200" b="0" i="0" u="none" strike="noStrike" baseline="0">
          <a:solidFill>
            <a:srgbClr val="000000"/>
          </a:solidFill>
          <a:latin typeface="Arial"/>
          <a:ea typeface="Arial"/>
          <a:cs typeface="Arial"/>
        </a:defRPr>
      </a:pPr>
      <a:endParaRPr lang="fa-I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32174103237112"/>
          <c:y val="6.0659813356663754E-2"/>
          <c:w val="0.70890179352581084"/>
          <c:h val="0.74824839603383086"/>
        </c:manualLayout>
      </c:layout>
      <c:barChart>
        <c:barDir val="col"/>
        <c:grouping val="clustered"/>
        <c:varyColors val="0"/>
        <c:ser>
          <c:idx val="0"/>
          <c:order val="0"/>
          <c:spPr>
            <a:solidFill>
              <a:srgbClr val="FF0000"/>
            </a:solidFill>
          </c:spPr>
          <c:invertIfNegative val="0"/>
          <c:cat>
            <c:strRef>
              <c:f>Sheet1!$G$5:$P$5</c:f>
              <c:strCache>
                <c:ptCount val="10"/>
                <c:pt idx="0">
                  <c:v>سال 1383</c:v>
                </c:pt>
                <c:pt idx="1">
                  <c:v>سال 1384</c:v>
                </c:pt>
                <c:pt idx="2">
                  <c:v>سال 1385</c:v>
                </c:pt>
                <c:pt idx="3">
                  <c:v>سال 1386</c:v>
                </c:pt>
                <c:pt idx="4">
                  <c:v>سال 1387</c:v>
                </c:pt>
                <c:pt idx="5">
                  <c:v>سال 1388</c:v>
                </c:pt>
                <c:pt idx="6">
                  <c:v>سال 1389</c:v>
                </c:pt>
                <c:pt idx="7">
                  <c:v>سال 1390</c:v>
                </c:pt>
                <c:pt idx="8">
                  <c:v>سال 1391</c:v>
                </c:pt>
                <c:pt idx="9">
                  <c:v>سال 1392</c:v>
                </c:pt>
              </c:strCache>
            </c:strRef>
          </c:cat>
          <c:val>
            <c:numRef>
              <c:f>Sheet1!$G$6:$P$6</c:f>
              <c:numCache>
                <c:formatCode>General</c:formatCode>
                <c:ptCount val="10"/>
                <c:pt idx="0">
                  <c:v>2328</c:v>
                </c:pt>
                <c:pt idx="1">
                  <c:v>2921</c:v>
                </c:pt>
                <c:pt idx="2">
                  <c:v>4476</c:v>
                </c:pt>
                <c:pt idx="3">
                  <c:v>4275</c:v>
                </c:pt>
                <c:pt idx="4">
                  <c:v>926</c:v>
                </c:pt>
                <c:pt idx="5">
                  <c:v>1126</c:v>
                </c:pt>
                <c:pt idx="6">
                  <c:v>1442</c:v>
                </c:pt>
                <c:pt idx="7">
                  <c:v>1816</c:v>
                </c:pt>
                <c:pt idx="8">
                  <c:v>1643</c:v>
                </c:pt>
                <c:pt idx="9">
                  <c:v>1886</c:v>
                </c:pt>
              </c:numCache>
            </c:numRef>
          </c:val>
        </c:ser>
        <c:dLbls>
          <c:showLegendKey val="0"/>
          <c:showVal val="0"/>
          <c:showCatName val="0"/>
          <c:showSerName val="0"/>
          <c:showPercent val="0"/>
          <c:showBubbleSize val="0"/>
        </c:dLbls>
        <c:gapWidth val="150"/>
        <c:axId val="114569232"/>
        <c:axId val="114569616"/>
      </c:barChart>
      <c:catAx>
        <c:axId val="114569232"/>
        <c:scaling>
          <c:orientation val="minMax"/>
        </c:scaling>
        <c:delete val="0"/>
        <c:axPos val="b"/>
        <c:numFmt formatCode="General" sourceLinked="0"/>
        <c:majorTickMark val="out"/>
        <c:minorTickMark val="none"/>
        <c:tickLblPos val="nextTo"/>
        <c:txPr>
          <a:bodyPr/>
          <a:lstStyle/>
          <a:p>
            <a:pPr>
              <a:defRPr lang="fa-IR" b="1"/>
            </a:pPr>
            <a:endParaRPr lang="fa-IR"/>
          </a:p>
        </c:txPr>
        <c:crossAx val="114569616"/>
        <c:crosses val="autoZero"/>
        <c:auto val="1"/>
        <c:lblAlgn val="ctr"/>
        <c:lblOffset val="100"/>
        <c:noMultiLvlLbl val="0"/>
      </c:catAx>
      <c:valAx>
        <c:axId val="114569616"/>
        <c:scaling>
          <c:orientation val="minMax"/>
        </c:scaling>
        <c:delete val="0"/>
        <c:axPos val="l"/>
        <c:majorGridlines/>
        <c:numFmt formatCode="General" sourceLinked="1"/>
        <c:majorTickMark val="out"/>
        <c:minorTickMark val="none"/>
        <c:tickLblPos val="nextTo"/>
        <c:txPr>
          <a:bodyPr/>
          <a:lstStyle/>
          <a:p>
            <a:pPr>
              <a:defRPr lang="fa-IR" b="1"/>
            </a:pPr>
            <a:endParaRPr lang="fa-IR"/>
          </a:p>
        </c:txPr>
        <c:crossAx val="114569232"/>
        <c:crosses val="autoZero"/>
        <c:crossBetween val="between"/>
      </c:valAx>
    </c:plotArea>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Sheet1!$L$56</c:f>
              <c:strCache>
                <c:ptCount val="1"/>
                <c:pt idx="0">
                  <c:v>استانی </c:v>
                </c:pt>
              </c:strCache>
            </c:strRef>
          </c:tx>
          <c:spPr>
            <a:solidFill>
              <a:srgbClr val="FF0000"/>
            </a:solidFill>
          </c:spPr>
          <c:invertIfNegative val="0"/>
          <c:cat>
            <c:strRef>
              <c:f>Sheet1!$M$55:$V$55</c:f>
              <c:strCache>
                <c:ptCount val="10"/>
                <c:pt idx="0">
                  <c:v>سال 1383 </c:v>
                </c:pt>
                <c:pt idx="1">
                  <c:v>سال 1384 </c:v>
                </c:pt>
                <c:pt idx="2">
                  <c:v>سال 1385 </c:v>
                </c:pt>
                <c:pt idx="3">
                  <c:v>سال 1386 </c:v>
                </c:pt>
                <c:pt idx="4">
                  <c:v>سال 1387 </c:v>
                </c:pt>
                <c:pt idx="5">
                  <c:v>سال 1388 </c:v>
                </c:pt>
                <c:pt idx="6">
                  <c:v>سال 1389 </c:v>
                </c:pt>
                <c:pt idx="7">
                  <c:v>سال 1390 </c:v>
                </c:pt>
                <c:pt idx="8">
                  <c:v>سال 1391 </c:v>
                </c:pt>
                <c:pt idx="9">
                  <c:v>سال 1392 </c:v>
                </c:pt>
              </c:strCache>
            </c:strRef>
          </c:cat>
          <c:val>
            <c:numRef>
              <c:f>Sheet1!$M$56:$V$56</c:f>
              <c:numCache>
                <c:formatCode>General</c:formatCode>
                <c:ptCount val="10"/>
                <c:pt idx="0">
                  <c:v>924</c:v>
                </c:pt>
                <c:pt idx="1">
                  <c:v>915</c:v>
                </c:pt>
                <c:pt idx="2">
                  <c:v>1674</c:v>
                </c:pt>
                <c:pt idx="3">
                  <c:v>1767</c:v>
                </c:pt>
                <c:pt idx="4">
                  <c:v>2348</c:v>
                </c:pt>
                <c:pt idx="5">
                  <c:v>1844</c:v>
                </c:pt>
                <c:pt idx="6">
                  <c:v>2165</c:v>
                </c:pt>
                <c:pt idx="7">
                  <c:v>2146</c:v>
                </c:pt>
                <c:pt idx="8">
                  <c:v>2794</c:v>
                </c:pt>
                <c:pt idx="9">
                  <c:v>3259</c:v>
                </c:pt>
              </c:numCache>
            </c:numRef>
          </c:val>
        </c:ser>
        <c:ser>
          <c:idx val="1"/>
          <c:order val="1"/>
          <c:tx>
            <c:strRef>
              <c:f>Sheet1!$L$57</c:f>
              <c:strCache>
                <c:ptCount val="1"/>
                <c:pt idx="0">
                  <c:v>ملی </c:v>
                </c:pt>
              </c:strCache>
            </c:strRef>
          </c:tx>
          <c:invertIfNegative val="0"/>
          <c:cat>
            <c:strRef>
              <c:f>Sheet1!$M$55:$V$55</c:f>
              <c:strCache>
                <c:ptCount val="10"/>
                <c:pt idx="0">
                  <c:v>سال 1383 </c:v>
                </c:pt>
                <c:pt idx="1">
                  <c:v>سال 1384 </c:v>
                </c:pt>
                <c:pt idx="2">
                  <c:v>سال 1385 </c:v>
                </c:pt>
                <c:pt idx="3">
                  <c:v>سال 1386 </c:v>
                </c:pt>
                <c:pt idx="4">
                  <c:v>سال 1387 </c:v>
                </c:pt>
                <c:pt idx="5">
                  <c:v>سال 1388 </c:v>
                </c:pt>
                <c:pt idx="6">
                  <c:v>سال 1389 </c:v>
                </c:pt>
                <c:pt idx="7">
                  <c:v>سال 1390 </c:v>
                </c:pt>
                <c:pt idx="8">
                  <c:v>سال 1391 </c:v>
                </c:pt>
                <c:pt idx="9">
                  <c:v>سال 1392 </c:v>
                </c:pt>
              </c:strCache>
            </c:strRef>
          </c:cat>
          <c:val>
            <c:numRef>
              <c:f>Sheet1!$M$57:$V$57</c:f>
              <c:numCache>
                <c:formatCode>General</c:formatCode>
                <c:ptCount val="10"/>
                <c:pt idx="0">
                  <c:v>1084</c:v>
                </c:pt>
                <c:pt idx="1">
                  <c:v>1372</c:v>
                </c:pt>
                <c:pt idx="2">
                  <c:v>2036</c:v>
                </c:pt>
                <c:pt idx="3">
                  <c:v>3000</c:v>
                </c:pt>
                <c:pt idx="4">
                  <c:v>4557</c:v>
                </c:pt>
                <c:pt idx="5">
                  <c:v>4583</c:v>
                </c:pt>
                <c:pt idx="6">
                  <c:v>5763</c:v>
                </c:pt>
                <c:pt idx="7">
                  <c:v>5752</c:v>
                </c:pt>
                <c:pt idx="8">
                  <c:v>6408</c:v>
                </c:pt>
                <c:pt idx="9">
                  <c:v>7298</c:v>
                </c:pt>
              </c:numCache>
            </c:numRef>
          </c:val>
        </c:ser>
        <c:ser>
          <c:idx val="2"/>
          <c:order val="2"/>
          <c:tx>
            <c:strRef>
              <c:f>Sheet1!$L$58</c:f>
              <c:strCache>
                <c:ptCount val="1"/>
                <c:pt idx="0">
                  <c:v>سایر</c:v>
                </c:pt>
              </c:strCache>
            </c:strRef>
          </c:tx>
          <c:spPr>
            <a:solidFill>
              <a:srgbClr val="00B050"/>
            </a:solidFill>
          </c:spPr>
          <c:invertIfNegative val="0"/>
          <c:cat>
            <c:strRef>
              <c:f>Sheet1!$M$55:$V$55</c:f>
              <c:strCache>
                <c:ptCount val="10"/>
                <c:pt idx="0">
                  <c:v>سال 1383 </c:v>
                </c:pt>
                <c:pt idx="1">
                  <c:v>سال 1384 </c:v>
                </c:pt>
                <c:pt idx="2">
                  <c:v>سال 1385 </c:v>
                </c:pt>
                <c:pt idx="3">
                  <c:v>سال 1386 </c:v>
                </c:pt>
                <c:pt idx="4">
                  <c:v>سال 1387 </c:v>
                </c:pt>
                <c:pt idx="5">
                  <c:v>سال 1388 </c:v>
                </c:pt>
                <c:pt idx="6">
                  <c:v>سال 1389 </c:v>
                </c:pt>
                <c:pt idx="7">
                  <c:v>سال 1390 </c:v>
                </c:pt>
                <c:pt idx="8">
                  <c:v>سال 1391 </c:v>
                </c:pt>
                <c:pt idx="9">
                  <c:v>سال 1392 </c:v>
                </c:pt>
              </c:strCache>
            </c:strRef>
          </c:cat>
          <c:val>
            <c:numRef>
              <c:f>Sheet1!$M$58:$V$58</c:f>
              <c:numCache>
                <c:formatCode>General</c:formatCode>
                <c:ptCount val="10"/>
                <c:pt idx="0">
                  <c:v>204</c:v>
                </c:pt>
                <c:pt idx="1">
                  <c:v>409</c:v>
                </c:pt>
                <c:pt idx="2">
                  <c:v>284</c:v>
                </c:pt>
                <c:pt idx="3">
                  <c:v>317</c:v>
                </c:pt>
                <c:pt idx="4">
                  <c:v>552</c:v>
                </c:pt>
                <c:pt idx="5">
                  <c:v>1064</c:v>
                </c:pt>
                <c:pt idx="6">
                  <c:v>965</c:v>
                </c:pt>
                <c:pt idx="7">
                  <c:v>574</c:v>
                </c:pt>
                <c:pt idx="8">
                  <c:v>507</c:v>
                </c:pt>
                <c:pt idx="9">
                  <c:v>1146</c:v>
                </c:pt>
              </c:numCache>
            </c:numRef>
          </c:val>
        </c:ser>
        <c:dLbls>
          <c:showLegendKey val="0"/>
          <c:showVal val="0"/>
          <c:showCatName val="0"/>
          <c:showSerName val="0"/>
          <c:showPercent val="0"/>
          <c:showBubbleSize val="0"/>
        </c:dLbls>
        <c:gapWidth val="150"/>
        <c:axId val="102045112"/>
        <c:axId val="102045504"/>
      </c:barChart>
      <c:catAx>
        <c:axId val="102045112"/>
        <c:scaling>
          <c:orientation val="minMax"/>
        </c:scaling>
        <c:delete val="0"/>
        <c:axPos val="b"/>
        <c:numFmt formatCode="General" sourceLinked="0"/>
        <c:majorTickMark val="out"/>
        <c:minorTickMark val="none"/>
        <c:tickLblPos val="nextTo"/>
        <c:txPr>
          <a:bodyPr/>
          <a:lstStyle/>
          <a:p>
            <a:pPr>
              <a:defRPr lang="fa-IR" b="1"/>
            </a:pPr>
            <a:endParaRPr lang="fa-IR"/>
          </a:p>
        </c:txPr>
        <c:crossAx val="102045504"/>
        <c:crosses val="autoZero"/>
        <c:auto val="1"/>
        <c:lblAlgn val="ctr"/>
        <c:lblOffset val="100"/>
        <c:noMultiLvlLbl val="0"/>
      </c:catAx>
      <c:valAx>
        <c:axId val="102045504"/>
        <c:scaling>
          <c:orientation val="minMax"/>
        </c:scaling>
        <c:delete val="0"/>
        <c:axPos val="l"/>
        <c:majorGridlines/>
        <c:numFmt formatCode="General" sourceLinked="1"/>
        <c:majorTickMark val="out"/>
        <c:minorTickMark val="none"/>
        <c:tickLblPos val="nextTo"/>
        <c:txPr>
          <a:bodyPr/>
          <a:lstStyle/>
          <a:p>
            <a:pPr>
              <a:defRPr lang="fa-IR" sz="1200" b="1">
                <a:cs typeface="B Titr" pitchFamily="2" charset="-78"/>
              </a:defRPr>
            </a:pPr>
            <a:endParaRPr lang="fa-IR"/>
          </a:p>
        </c:txPr>
        <c:crossAx val="102045112"/>
        <c:crosses val="autoZero"/>
        <c:crossBetween val="between"/>
      </c:valAx>
    </c:plotArea>
    <c:legend>
      <c:legendPos val="b"/>
      <c:layout>
        <c:manualLayout>
          <c:xMode val="edge"/>
          <c:yMode val="edge"/>
          <c:x val="0.26718950147760834"/>
          <c:y val="0.93293339010593868"/>
          <c:w val="0.37381836089439496"/>
          <c:h val="6.7066609894061185E-2"/>
        </c:manualLayout>
      </c:layout>
      <c:overlay val="0"/>
      <c:txPr>
        <a:bodyPr/>
        <a:lstStyle/>
        <a:p>
          <a:pPr>
            <a:defRPr lang="fa-IR" sz="2400" b="1"/>
          </a:pPr>
          <a:endParaRPr lang="fa-IR"/>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plotArea>
      <c:layout/>
      <c:lineChart>
        <c:grouping val="stacked"/>
        <c:varyColors val="0"/>
        <c:ser>
          <c:idx val="0"/>
          <c:order val="0"/>
          <c:spPr>
            <a:ln w="44450">
              <a:solidFill>
                <a:srgbClr val="FF0000"/>
              </a:solidFill>
            </a:ln>
          </c:spPr>
          <c:marker>
            <c:symbol val="circle"/>
            <c:size val="8"/>
            <c:spPr>
              <a:solidFill>
                <a:srgbClr val="FF0000"/>
              </a:solidFill>
            </c:spPr>
          </c:marker>
          <c:dLbls>
            <c:spPr>
              <a:noFill/>
              <a:ln cap="rnd"/>
            </c:spPr>
            <c:txPr>
              <a:bodyPr/>
              <a:lstStyle/>
              <a:p>
                <a:pPr>
                  <a:defRPr sz="1200" baseline="0">
                    <a:latin typeface="Armin_Zar Bold" pitchFamily="2" charset="0"/>
                    <a:cs typeface="B Zar" pitchFamily="2" charset="-78"/>
                  </a:defRPr>
                </a:pPr>
                <a:endParaRPr lang="fa-I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Sheet1!$O$81:$V$81</c:f>
              <c:strCache>
                <c:ptCount val="8"/>
                <c:pt idx="0">
                  <c:v>سال 1386 </c:v>
                </c:pt>
                <c:pt idx="1">
                  <c:v>سال 1387 </c:v>
                </c:pt>
                <c:pt idx="2">
                  <c:v>سال 1388 </c:v>
                </c:pt>
                <c:pt idx="3">
                  <c:v>سال 1389 </c:v>
                </c:pt>
                <c:pt idx="4">
                  <c:v>سال 1390 </c:v>
                </c:pt>
                <c:pt idx="5">
                  <c:v>سال 1391 </c:v>
                </c:pt>
                <c:pt idx="6">
                  <c:v>سال 1392 </c:v>
                </c:pt>
                <c:pt idx="7">
                  <c:v>سال 1393 </c:v>
                </c:pt>
              </c:strCache>
            </c:strRef>
          </c:cat>
          <c:val>
            <c:numRef>
              <c:f>Sheet1!$O$82:$V$82</c:f>
              <c:numCache>
                <c:formatCode>General</c:formatCode>
                <c:ptCount val="8"/>
                <c:pt idx="0">
                  <c:v>4.0599999999999996</c:v>
                </c:pt>
                <c:pt idx="1">
                  <c:v>4.38</c:v>
                </c:pt>
                <c:pt idx="2">
                  <c:v>4.08</c:v>
                </c:pt>
                <c:pt idx="3">
                  <c:v>3.9499999999999997</c:v>
                </c:pt>
                <c:pt idx="4">
                  <c:v>3.62</c:v>
                </c:pt>
                <c:pt idx="5">
                  <c:v>3.73</c:v>
                </c:pt>
                <c:pt idx="6">
                  <c:v>3.9299999999999997</c:v>
                </c:pt>
                <c:pt idx="7">
                  <c:v>3.79</c:v>
                </c:pt>
              </c:numCache>
            </c:numRef>
          </c:val>
          <c:smooth val="0"/>
        </c:ser>
        <c:dLbls>
          <c:showLegendKey val="0"/>
          <c:showVal val="0"/>
          <c:showCatName val="0"/>
          <c:showSerName val="0"/>
          <c:showPercent val="0"/>
          <c:showBubbleSize val="0"/>
        </c:dLbls>
        <c:marker val="1"/>
        <c:smooth val="0"/>
        <c:axId val="116014776"/>
        <c:axId val="116016736"/>
      </c:lineChart>
      <c:catAx>
        <c:axId val="116014776"/>
        <c:scaling>
          <c:orientation val="minMax"/>
        </c:scaling>
        <c:delete val="0"/>
        <c:axPos val="b"/>
        <c:majorGridlines/>
        <c:numFmt formatCode="General" sourceLinked="0"/>
        <c:majorTickMark val="out"/>
        <c:minorTickMark val="none"/>
        <c:tickLblPos val="nextTo"/>
        <c:txPr>
          <a:bodyPr/>
          <a:lstStyle/>
          <a:p>
            <a:pPr>
              <a:defRPr sz="1050" b="1"/>
            </a:pPr>
            <a:endParaRPr lang="fa-IR"/>
          </a:p>
        </c:txPr>
        <c:crossAx val="116016736"/>
        <c:crosses val="autoZero"/>
        <c:auto val="1"/>
        <c:lblAlgn val="ctr"/>
        <c:lblOffset val="100"/>
        <c:noMultiLvlLbl val="0"/>
      </c:catAx>
      <c:valAx>
        <c:axId val="116016736"/>
        <c:scaling>
          <c:orientation val="minMax"/>
          <c:min val="3"/>
        </c:scaling>
        <c:delete val="0"/>
        <c:axPos val="l"/>
        <c:majorGridlines/>
        <c:numFmt formatCode="General" sourceLinked="1"/>
        <c:majorTickMark val="out"/>
        <c:minorTickMark val="none"/>
        <c:tickLblPos val="nextTo"/>
        <c:txPr>
          <a:bodyPr/>
          <a:lstStyle/>
          <a:p>
            <a:pPr rtl="1">
              <a:defRPr sz="1200" b="1" baseline="0">
                <a:latin typeface="Armin_Zar Bold" pitchFamily="2" charset="0"/>
                <a:cs typeface="B Titr" pitchFamily="2" charset="-78"/>
              </a:defRPr>
            </a:pPr>
            <a:endParaRPr lang="fa-IR"/>
          </a:p>
        </c:txPr>
        <c:crossAx val="116014776"/>
        <c:crosses val="autoZero"/>
        <c:crossBetween val="between"/>
        <c:majorUnit val="0.5"/>
      </c:valAx>
      <c:spPr>
        <a:solidFill>
          <a:srgbClr val="CCFFFF"/>
        </a:solidFill>
      </c:spPr>
    </c:plotArea>
    <c:plotVisOnly val="1"/>
    <c:dispBlanksAs val="zero"/>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9699" name="Rectangle 3"/>
          <p:cNvSpPr>
            <a:spLocks noGrp="1" noChangeArrowheads="1"/>
          </p:cNvSpPr>
          <p:nvPr>
            <p:ph type="dt" sz="quarter" idx="1"/>
          </p:nvPr>
        </p:nvSpPr>
        <p:spPr bwMode="auto">
          <a:xfrm>
            <a:off x="1588"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lvl1pPr>
          </a:lstStyle>
          <a:p>
            <a:pPr>
              <a:defRPr/>
            </a:pPr>
            <a:endParaRPr lang="en-US"/>
          </a:p>
        </p:txBody>
      </p:sp>
      <p:sp>
        <p:nvSpPr>
          <p:cNvPr id="29700" name="Rectangle 4"/>
          <p:cNvSpPr>
            <a:spLocks noGrp="1" noChangeArrowheads="1"/>
          </p:cNvSpPr>
          <p:nvPr>
            <p:ph type="ftr" sz="quarter" idx="2"/>
          </p:nvPr>
        </p:nvSpPr>
        <p:spPr bwMode="auto">
          <a:xfrm>
            <a:off x="388620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9701" name="Rectangle 5"/>
          <p:cNvSpPr>
            <a:spLocks noGrp="1" noChangeArrowheads="1"/>
          </p:cNvSpPr>
          <p:nvPr>
            <p:ph type="sldNum" sz="quarter" idx="3"/>
          </p:nvPr>
        </p:nvSpPr>
        <p:spPr bwMode="auto">
          <a:xfrm>
            <a:off x="1588"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lvl1pPr>
          </a:lstStyle>
          <a:p>
            <a:pPr>
              <a:defRPr/>
            </a:pPr>
            <a:fld id="{F0A36C81-D7ED-4B19-9FA7-EE643D371690}" type="slidenum">
              <a:rPr lang="ar-SA"/>
              <a:pPr>
                <a:defRPr/>
              </a:pPr>
              <a:t>‹#›</a:t>
            </a:fld>
            <a:endParaRPr lang="en-US"/>
          </a:p>
        </p:txBody>
      </p:sp>
    </p:spTree>
    <p:extLst>
      <p:ext uri="{BB962C8B-B14F-4D97-AF65-F5344CB8AC3E}">
        <p14:creationId xmlns:p14="http://schemas.microsoft.com/office/powerpoint/2010/main" val="2556913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pPr>
              <a:defRPr/>
            </a:pPr>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pPr>
              <a:defRPr/>
            </a:pPr>
            <a:fld id="{5724CB95-D778-44DF-A51D-77B2D1F7DFAE}" type="datetimeFigureOut">
              <a:rPr lang="fa-IR"/>
              <a:pPr>
                <a:defRPr/>
              </a:pPr>
              <a:t>10/26/1434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fa-IR"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pPr>
              <a:defRPr/>
            </a:pPr>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pPr>
              <a:defRPr/>
            </a:pPr>
            <a:fld id="{221B498D-07E4-48DB-BC9B-733CF54E694C}" type="slidenum">
              <a:rPr lang="fa-IR"/>
              <a:pPr>
                <a:defRPr/>
              </a:pPr>
              <a:t>‹#›</a:t>
            </a:fld>
            <a:endParaRPr lang="fa-IR"/>
          </a:p>
        </p:txBody>
      </p:sp>
    </p:spTree>
    <p:extLst>
      <p:ext uri="{BB962C8B-B14F-4D97-AF65-F5344CB8AC3E}">
        <p14:creationId xmlns:p14="http://schemas.microsoft.com/office/powerpoint/2010/main" val="396201616"/>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1B498D-07E4-48DB-BC9B-733CF54E694C}" type="slidenum">
              <a:rPr lang="fa-IR" smtClean="0"/>
              <a:pPr>
                <a:defRPr/>
              </a:pPr>
              <a:t>1</a:t>
            </a:fld>
            <a:endParaRPr lang="fa-IR"/>
          </a:p>
        </p:txBody>
      </p:sp>
    </p:spTree>
    <p:extLst>
      <p:ext uri="{BB962C8B-B14F-4D97-AF65-F5344CB8AC3E}">
        <p14:creationId xmlns:p14="http://schemas.microsoft.com/office/powerpoint/2010/main" val="42654573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1B498D-07E4-48DB-BC9B-733CF54E694C}" type="slidenum">
              <a:rPr lang="fa-IR" smtClean="0"/>
              <a:pPr>
                <a:defRPr/>
              </a:pPr>
              <a:t>12</a:t>
            </a:fld>
            <a:endParaRPr lang="fa-IR"/>
          </a:p>
        </p:txBody>
      </p:sp>
    </p:spTree>
    <p:extLst>
      <p:ext uri="{BB962C8B-B14F-4D97-AF65-F5344CB8AC3E}">
        <p14:creationId xmlns:p14="http://schemas.microsoft.com/office/powerpoint/2010/main" val="2937198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1B498D-07E4-48DB-BC9B-733CF54E694C}" type="slidenum">
              <a:rPr lang="fa-IR" smtClean="0"/>
              <a:pPr>
                <a:defRPr/>
              </a:pPr>
              <a:t>13</a:t>
            </a:fld>
            <a:endParaRPr lang="fa-IR"/>
          </a:p>
        </p:txBody>
      </p:sp>
    </p:spTree>
    <p:extLst>
      <p:ext uri="{BB962C8B-B14F-4D97-AF65-F5344CB8AC3E}">
        <p14:creationId xmlns:p14="http://schemas.microsoft.com/office/powerpoint/2010/main" val="3407316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1B498D-07E4-48DB-BC9B-733CF54E694C}" type="slidenum">
              <a:rPr lang="fa-IR" smtClean="0"/>
              <a:pPr>
                <a:defRPr/>
              </a:pPr>
              <a:t>14</a:t>
            </a:fld>
            <a:endParaRPr lang="fa-IR"/>
          </a:p>
        </p:txBody>
      </p:sp>
    </p:spTree>
    <p:extLst>
      <p:ext uri="{BB962C8B-B14F-4D97-AF65-F5344CB8AC3E}">
        <p14:creationId xmlns:p14="http://schemas.microsoft.com/office/powerpoint/2010/main" val="3698767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1B498D-07E4-48DB-BC9B-733CF54E694C}" type="slidenum">
              <a:rPr lang="fa-IR" smtClean="0"/>
              <a:pPr>
                <a:defRPr/>
              </a:pPr>
              <a:t>15</a:t>
            </a:fld>
            <a:endParaRPr lang="fa-IR"/>
          </a:p>
        </p:txBody>
      </p:sp>
    </p:spTree>
    <p:extLst>
      <p:ext uri="{BB962C8B-B14F-4D97-AF65-F5344CB8AC3E}">
        <p14:creationId xmlns:p14="http://schemas.microsoft.com/office/powerpoint/2010/main" val="3347128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1B498D-07E4-48DB-BC9B-733CF54E694C}" type="slidenum">
              <a:rPr lang="fa-IR" smtClean="0"/>
              <a:pPr>
                <a:defRPr/>
              </a:pPr>
              <a:t>17</a:t>
            </a:fld>
            <a:endParaRPr lang="fa-IR"/>
          </a:p>
        </p:txBody>
      </p:sp>
    </p:spTree>
    <p:extLst>
      <p:ext uri="{BB962C8B-B14F-4D97-AF65-F5344CB8AC3E}">
        <p14:creationId xmlns:p14="http://schemas.microsoft.com/office/powerpoint/2010/main" val="38185897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1B498D-07E4-48DB-BC9B-733CF54E694C}" type="slidenum">
              <a:rPr lang="fa-IR" smtClean="0"/>
              <a:pPr>
                <a:defRPr/>
              </a:pPr>
              <a:t>18</a:t>
            </a:fld>
            <a:endParaRPr lang="fa-IR"/>
          </a:p>
        </p:txBody>
      </p:sp>
    </p:spTree>
    <p:extLst>
      <p:ext uri="{BB962C8B-B14F-4D97-AF65-F5344CB8AC3E}">
        <p14:creationId xmlns:p14="http://schemas.microsoft.com/office/powerpoint/2010/main" val="609112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1B498D-07E4-48DB-BC9B-733CF54E694C}" type="slidenum">
              <a:rPr lang="fa-IR" smtClean="0"/>
              <a:pPr>
                <a:defRPr/>
              </a:pPr>
              <a:t>19</a:t>
            </a:fld>
            <a:endParaRPr lang="fa-IR"/>
          </a:p>
        </p:txBody>
      </p:sp>
    </p:spTree>
    <p:extLst>
      <p:ext uri="{BB962C8B-B14F-4D97-AF65-F5344CB8AC3E}">
        <p14:creationId xmlns:p14="http://schemas.microsoft.com/office/powerpoint/2010/main" val="2607452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1B498D-07E4-48DB-BC9B-733CF54E694C}" type="slidenum">
              <a:rPr lang="fa-IR" smtClean="0"/>
              <a:pPr>
                <a:defRPr/>
              </a:pPr>
              <a:t>20</a:t>
            </a:fld>
            <a:endParaRPr lang="fa-IR"/>
          </a:p>
        </p:txBody>
      </p:sp>
    </p:spTree>
    <p:extLst>
      <p:ext uri="{BB962C8B-B14F-4D97-AF65-F5344CB8AC3E}">
        <p14:creationId xmlns:p14="http://schemas.microsoft.com/office/powerpoint/2010/main" val="4269078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1B498D-07E4-48DB-BC9B-733CF54E694C}" type="slidenum">
              <a:rPr lang="fa-IR" smtClean="0"/>
              <a:pPr>
                <a:defRPr/>
              </a:pPr>
              <a:t>32</a:t>
            </a:fld>
            <a:endParaRPr lang="fa-IR"/>
          </a:p>
        </p:txBody>
      </p:sp>
    </p:spTree>
    <p:extLst>
      <p:ext uri="{BB962C8B-B14F-4D97-AF65-F5344CB8AC3E}">
        <p14:creationId xmlns:p14="http://schemas.microsoft.com/office/powerpoint/2010/main" val="836495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1B498D-07E4-48DB-BC9B-733CF54E694C}" type="slidenum">
              <a:rPr lang="fa-IR" smtClean="0"/>
              <a:pPr>
                <a:defRPr/>
              </a:pPr>
              <a:t>43</a:t>
            </a:fld>
            <a:endParaRPr lang="fa-IR"/>
          </a:p>
        </p:txBody>
      </p:sp>
    </p:spTree>
    <p:extLst>
      <p:ext uri="{BB962C8B-B14F-4D97-AF65-F5344CB8AC3E}">
        <p14:creationId xmlns:p14="http://schemas.microsoft.com/office/powerpoint/2010/main" val="38859004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1B498D-07E4-48DB-BC9B-733CF54E694C}" type="slidenum">
              <a:rPr lang="fa-IR" smtClean="0"/>
              <a:pPr>
                <a:defRPr/>
              </a:pPr>
              <a:t>4</a:t>
            </a:fld>
            <a:endParaRPr lang="fa-IR"/>
          </a:p>
        </p:txBody>
      </p:sp>
    </p:spTree>
    <p:extLst>
      <p:ext uri="{BB962C8B-B14F-4D97-AF65-F5344CB8AC3E}">
        <p14:creationId xmlns:p14="http://schemas.microsoft.com/office/powerpoint/2010/main" val="1540771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1B498D-07E4-48DB-BC9B-733CF54E694C}" type="slidenum">
              <a:rPr lang="fa-IR" smtClean="0"/>
              <a:pPr>
                <a:defRPr/>
              </a:pPr>
              <a:t>5</a:t>
            </a:fld>
            <a:endParaRPr lang="fa-IR"/>
          </a:p>
        </p:txBody>
      </p:sp>
    </p:spTree>
    <p:extLst>
      <p:ext uri="{BB962C8B-B14F-4D97-AF65-F5344CB8AC3E}">
        <p14:creationId xmlns:p14="http://schemas.microsoft.com/office/powerpoint/2010/main" val="27598423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1B498D-07E4-48DB-BC9B-733CF54E694C}" type="slidenum">
              <a:rPr lang="fa-IR" smtClean="0"/>
              <a:pPr>
                <a:defRPr/>
              </a:pPr>
              <a:t>6</a:t>
            </a:fld>
            <a:endParaRPr lang="fa-IR"/>
          </a:p>
        </p:txBody>
      </p:sp>
    </p:spTree>
    <p:extLst>
      <p:ext uri="{BB962C8B-B14F-4D97-AF65-F5344CB8AC3E}">
        <p14:creationId xmlns:p14="http://schemas.microsoft.com/office/powerpoint/2010/main" val="4173347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1B498D-07E4-48DB-BC9B-733CF54E694C}" type="slidenum">
              <a:rPr lang="fa-IR" smtClean="0"/>
              <a:pPr>
                <a:defRPr/>
              </a:pPr>
              <a:t>7</a:t>
            </a:fld>
            <a:endParaRPr lang="fa-IR"/>
          </a:p>
        </p:txBody>
      </p:sp>
    </p:spTree>
    <p:extLst>
      <p:ext uri="{BB962C8B-B14F-4D97-AF65-F5344CB8AC3E}">
        <p14:creationId xmlns:p14="http://schemas.microsoft.com/office/powerpoint/2010/main" val="4173347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1B498D-07E4-48DB-BC9B-733CF54E694C}" type="slidenum">
              <a:rPr lang="fa-IR" smtClean="0"/>
              <a:pPr>
                <a:defRPr/>
              </a:pPr>
              <a:t>8</a:t>
            </a:fld>
            <a:endParaRPr lang="fa-IR"/>
          </a:p>
        </p:txBody>
      </p:sp>
    </p:spTree>
    <p:extLst>
      <p:ext uri="{BB962C8B-B14F-4D97-AF65-F5344CB8AC3E}">
        <p14:creationId xmlns:p14="http://schemas.microsoft.com/office/powerpoint/2010/main" val="41733474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21B498D-07E4-48DB-BC9B-733CF54E694C}" type="slidenum">
              <a:rPr lang="fa-IR" smtClean="0"/>
              <a:pPr>
                <a:defRPr/>
              </a:pPr>
              <a:t>9</a:t>
            </a:fld>
            <a:endParaRPr lang="fa-IR"/>
          </a:p>
        </p:txBody>
      </p:sp>
    </p:spTree>
    <p:extLst>
      <p:ext uri="{BB962C8B-B14F-4D97-AF65-F5344CB8AC3E}">
        <p14:creationId xmlns:p14="http://schemas.microsoft.com/office/powerpoint/2010/main" val="16902682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1B498D-07E4-48DB-BC9B-733CF54E694C}" type="slidenum">
              <a:rPr lang="fa-IR" smtClean="0"/>
              <a:pPr>
                <a:defRPr/>
              </a:pPr>
              <a:t>10</a:t>
            </a:fld>
            <a:endParaRPr lang="fa-IR"/>
          </a:p>
        </p:txBody>
      </p:sp>
    </p:spTree>
    <p:extLst>
      <p:ext uri="{BB962C8B-B14F-4D97-AF65-F5344CB8AC3E}">
        <p14:creationId xmlns:p14="http://schemas.microsoft.com/office/powerpoint/2010/main" val="18835442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21B498D-07E4-48DB-BC9B-733CF54E694C}" type="slidenum">
              <a:rPr lang="fa-IR" smtClean="0"/>
              <a:pPr>
                <a:defRPr/>
              </a:pPr>
              <a:t>11</a:t>
            </a:fld>
            <a:endParaRPr lang="fa-IR"/>
          </a:p>
        </p:txBody>
      </p:sp>
    </p:spTree>
    <p:extLst>
      <p:ext uri="{BB962C8B-B14F-4D97-AF65-F5344CB8AC3E}">
        <p14:creationId xmlns:p14="http://schemas.microsoft.com/office/powerpoint/2010/main" val="1403983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CAD5E81-3368-4A8D-A16F-D4B072EA6808}" type="slidenum">
              <a:rPr lang="ar-SA"/>
              <a:pPr>
                <a:defRPr/>
              </a:pPr>
              <a:t>‹#›</a:t>
            </a:fld>
            <a:endParaRPr lang="en-US"/>
          </a:p>
        </p:txBody>
      </p:sp>
    </p:spTree>
  </p:cSld>
  <p:clrMapOvr>
    <a:masterClrMapping/>
  </p:clrMapOvr>
  <p:transition spd="slow">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A985EA8-281C-4415-8A4E-DA6A6F800952}" type="slidenum">
              <a:rPr lang="ar-SA"/>
              <a:pPr>
                <a:defRPr/>
              </a:pPr>
              <a:t>‹#›</a:t>
            </a:fld>
            <a:endParaRPr lang="en-US"/>
          </a:p>
        </p:txBody>
      </p:sp>
    </p:spTree>
  </p:cSld>
  <p:clrMapOvr>
    <a:masterClrMapping/>
  </p:clrMapOvr>
  <p:transition spd="slow">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5FF017-F717-49BF-960F-35D74CD8A651}" type="slidenum">
              <a:rPr lang="ar-SA"/>
              <a:pPr>
                <a:defRPr/>
              </a:pPr>
              <a:t>‹#›</a:t>
            </a:fld>
            <a:endParaRPr lang="en-US"/>
          </a:p>
        </p:txBody>
      </p:sp>
    </p:spTree>
  </p:cSld>
  <p:clrMapOvr>
    <a:masterClrMapping/>
  </p:clrMapOvr>
  <p:transition spd="slow">
    <p:cover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2B347A5-F1A2-4304-A973-19A1FC2A9060}" type="slidenum">
              <a:rPr lang="ar-SA"/>
              <a:pPr>
                <a:defRPr/>
              </a:pPr>
              <a:t>‹#›</a:t>
            </a:fld>
            <a:endParaRPr lang="en-US"/>
          </a:p>
        </p:txBody>
      </p:sp>
    </p:spTree>
  </p:cSld>
  <p:clrMapOvr>
    <a:masterClrMapping/>
  </p:clrMapOvr>
  <p:transition spd="slow">
    <p:cover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fa-IR"/>
          </a:p>
        </p:txBody>
      </p:sp>
      <p:sp>
        <p:nvSpPr>
          <p:cNvPr id="3" name="Table Placeholder 2"/>
          <p:cNvSpPr>
            <a:spLocks noGrp="1"/>
          </p:cNvSpPr>
          <p:nvPr>
            <p:ph type="tbl" idx="1"/>
          </p:nvPr>
        </p:nvSpPr>
        <p:spPr>
          <a:xfrm>
            <a:off x="457200" y="1600200"/>
            <a:ext cx="8229600" cy="4525963"/>
          </a:xfrm>
        </p:spPr>
        <p:txBody>
          <a:bodyPr/>
          <a:lstStyle/>
          <a:p>
            <a:pPr lvl="0"/>
            <a:endParaRPr lang="fa-IR"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F422D25-15EF-4916-8DD9-1569AFCA15B0}" type="slidenum">
              <a:rPr lang="ar-SA"/>
              <a:pPr>
                <a:defRPr/>
              </a:pPr>
              <a:t>‹#›</a:t>
            </a:fld>
            <a:endParaRPr lang="en-US"/>
          </a:p>
        </p:txBody>
      </p:sp>
    </p:spTree>
  </p:cSld>
  <p:clrMapOvr>
    <a:masterClrMapping/>
  </p:clrMapOvr>
  <p:transition spd="slow">
    <p:cover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DFE66D3-54E5-4AA5-8E81-70E5FAA1982C}"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F1D3268-B6A2-4E14-AE22-4F820B95A1C8}" type="slidenum">
              <a:rPr lang="ar-SA"/>
              <a:pPr>
                <a:defRPr/>
              </a:pPr>
              <a:t>‹#›</a:t>
            </a:fld>
            <a:endParaRPr lang="en-US"/>
          </a:p>
        </p:txBody>
      </p:sp>
    </p:spTree>
  </p:cSld>
  <p:clrMapOvr>
    <a:masterClrMapping/>
  </p:clrMapOvr>
  <p:transition spd="slow">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B95940-E7A1-4547-9E64-18F11C165B09}" type="slidenum">
              <a:rPr lang="ar-SA"/>
              <a:pPr>
                <a:defRPr/>
              </a:pPr>
              <a:t>‹#›</a:t>
            </a:fld>
            <a:endParaRPr lang="en-US"/>
          </a:p>
        </p:txBody>
      </p:sp>
    </p:spTree>
  </p:cSld>
  <p:clrMapOvr>
    <a:masterClrMapping/>
  </p:clrMapOvr>
  <p:transition spd="slow">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3050CC-F7CE-48E3-A0F6-093A307F3B67}" type="slidenum">
              <a:rPr lang="ar-SA"/>
              <a:pPr>
                <a:defRPr/>
              </a:pPr>
              <a:t>‹#›</a:t>
            </a:fld>
            <a:endParaRPr lang="en-US"/>
          </a:p>
        </p:txBody>
      </p:sp>
    </p:spTree>
  </p:cSld>
  <p:clrMapOvr>
    <a:masterClrMapping/>
  </p:clrMapOvr>
  <p:transition spd="slow">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FD5FC979-D340-4238-BECE-790927140C45}" type="slidenum">
              <a:rPr lang="ar-SA"/>
              <a:pPr>
                <a:defRPr/>
              </a:pPr>
              <a:t>‹#›</a:t>
            </a:fld>
            <a:endParaRPr lang="en-US"/>
          </a:p>
        </p:txBody>
      </p:sp>
    </p:spTree>
  </p:cSld>
  <p:clrMapOvr>
    <a:masterClrMapping/>
  </p:clrMapOvr>
  <p:transition spd="slow">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3421760-1E70-4584-BB39-BAC6E52F887C}" type="slidenum">
              <a:rPr lang="ar-SA"/>
              <a:pPr>
                <a:defRPr/>
              </a:pPr>
              <a:t>‹#›</a:t>
            </a:fld>
            <a:endParaRPr lang="en-US"/>
          </a:p>
        </p:txBody>
      </p:sp>
    </p:spTree>
  </p:cSld>
  <p:clrMapOvr>
    <a:masterClrMapping/>
  </p:clrMapOvr>
  <p:transition spd="slow">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3B04A8D-9F24-420A-AA99-13663565650B}" type="slidenum">
              <a:rPr lang="ar-SA"/>
              <a:pPr>
                <a:defRPr/>
              </a:pPr>
              <a:t>‹#›</a:t>
            </a:fld>
            <a:endParaRPr lang="en-US"/>
          </a:p>
        </p:txBody>
      </p:sp>
    </p:spTree>
  </p:cSld>
  <p:clrMapOvr>
    <a:masterClrMapping/>
  </p:clrMapOvr>
  <p:transition spd="slow">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99496CF-BBD4-45B1-9E77-53C793BCD44D}" type="slidenum">
              <a:rPr lang="ar-SA"/>
              <a:pPr>
                <a:defRPr/>
              </a:pPr>
              <a:t>‹#›</a:t>
            </a:fld>
            <a:endParaRPr lang="en-US"/>
          </a:p>
        </p:txBody>
      </p:sp>
    </p:spTree>
  </p:cSld>
  <p:clrMapOvr>
    <a:masterClrMapping/>
  </p:clrMapOvr>
  <p:transition spd="slow">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a-I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F913949-48B9-4FED-8603-13434FDA3911}" type="slidenum">
              <a:rPr lang="ar-SA"/>
              <a:pPr>
                <a:defRPr/>
              </a:pPr>
              <a:t>‹#›</a:t>
            </a:fld>
            <a:endParaRPr lang="en-US"/>
          </a:p>
        </p:txBody>
      </p:sp>
    </p:spTree>
  </p:cSld>
  <p:clrMapOvr>
    <a:masterClrMapping/>
  </p:clrMapOvr>
  <p:transition spd="slow">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vl1pPr>
          </a:lstStyle>
          <a:p>
            <a:pPr>
              <a:defRPr/>
            </a:pPr>
            <a:fld id="{A04E053F-5E4D-4638-9D26-6CE0F11F0D3F}"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slow">
    <p:cover dir="d"/>
  </p:transition>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gif"/></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chart" Target="../charts/chart1.xml"/></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image" Target="../media/image6.gif"/></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6.gif"/><Relationship Id="rId4" Type="http://schemas.openxmlformats.org/officeDocument/2006/relationships/chart" Target="../charts/char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p:cNvPicPr>
            <a:picLocks noChangeAspect="1" noChangeArrowheads="1"/>
          </p:cNvPicPr>
          <p:nvPr/>
        </p:nvPicPr>
        <p:blipFill>
          <a:blip r:embed="rId3" cstate="print"/>
          <a:srcRect/>
          <a:stretch>
            <a:fillRect/>
          </a:stretch>
        </p:blipFill>
        <p:spPr bwMode="auto">
          <a:xfrm>
            <a:off x="642938" y="1171575"/>
            <a:ext cx="8047037" cy="4757738"/>
          </a:xfrm>
          <a:prstGeom prst="rect">
            <a:avLst/>
          </a:prstGeom>
          <a:noFill/>
          <a:ln w="3175">
            <a:noFill/>
            <a:miter lim="800000"/>
            <a:headEnd/>
            <a:tailEnd/>
          </a:ln>
        </p:spPr>
      </p:pic>
      <p:sp>
        <p:nvSpPr>
          <p:cNvPr id="4" name="AutoShape 6"/>
          <p:cNvSpPr>
            <a:spLocks noGrp="1" noChangeArrowheads="1"/>
          </p:cNvSpPr>
          <p:nvPr>
            <p:ph idx="1"/>
          </p:nvPr>
        </p:nvSpPr>
        <p:spPr>
          <a:xfrm>
            <a:off x="2339752" y="1835944"/>
            <a:ext cx="6000750" cy="3429000"/>
          </a:xfrm>
          <a:prstGeom prst="roundRect">
            <a:avLst>
              <a:gd name="adj" fmla="val 16667"/>
            </a:avLst>
          </a:prstGeom>
        </p:spPr>
        <p:txBody>
          <a:bodyPr wrap="none" anchor="ctr"/>
          <a:lstStyle/>
          <a:p>
            <a:pPr algn="ctr" defTabSz="176213" rtl="0">
              <a:lnSpc>
                <a:spcPct val="200000"/>
              </a:lnSpc>
              <a:buFontTx/>
              <a:buNone/>
            </a:pPr>
            <a:r>
              <a:rPr lang="fa-IR" sz="4000" b="1" dirty="0" smtClean="0">
                <a:solidFill>
                  <a:srgbClr val="FFFF00"/>
                </a:solidFill>
                <a:latin typeface="Times New Roman" pitchFamily="18" charset="0"/>
                <a:cs typeface="B Titr" pitchFamily="2" charset="-78"/>
              </a:rPr>
              <a:t>سیمای</a:t>
            </a:r>
          </a:p>
          <a:p>
            <a:pPr algn="ctr" defTabSz="176213" rtl="0">
              <a:lnSpc>
                <a:spcPct val="200000"/>
              </a:lnSpc>
              <a:buFontTx/>
              <a:buNone/>
            </a:pPr>
            <a:r>
              <a:rPr lang="fa-IR" sz="4000" b="1" dirty="0" smtClean="0">
                <a:solidFill>
                  <a:srgbClr val="FFFF00"/>
                </a:solidFill>
                <a:latin typeface="Times New Roman" pitchFamily="18" charset="0"/>
                <a:cs typeface="B Titr" pitchFamily="2" charset="-78"/>
              </a:rPr>
              <a:t> اقتصادی، اجتماعی و فرهنگی</a:t>
            </a:r>
          </a:p>
          <a:p>
            <a:pPr algn="ctr" defTabSz="176213" rtl="0">
              <a:lnSpc>
                <a:spcPct val="200000"/>
              </a:lnSpc>
              <a:buFontTx/>
              <a:buNone/>
            </a:pPr>
            <a:r>
              <a:rPr lang="fa-IR" sz="4000" b="1" dirty="0" smtClean="0">
                <a:solidFill>
                  <a:srgbClr val="FFFF00"/>
                </a:solidFill>
                <a:latin typeface="Times New Roman" pitchFamily="18" charset="0"/>
                <a:cs typeface="B Titr" pitchFamily="2" charset="-78"/>
              </a:rPr>
              <a:t> استان آذربایجان شرقی</a:t>
            </a:r>
            <a:endParaRPr lang="en-US" sz="4400" b="1" dirty="0" smtClean="0">
              <a:solidFill>
                <a:srgbClr val="FFFF00"/>
              </a:solidFill>
              <a:latin typeface="Times New Roman" pitchFamily="18" charset="0"/>
              <a:cs typeface="B Titr" pitchFamily="2" charset="-78"/>
            </a:endParaRPr>
          </a:p>
        </p:txBody>
      </p:sp>
      <p:pic>
        <p:nvPicPr>
          <p:cNvPr id="5" name="Picture 5"/>
          <p:cNvPicPr>
            <a:picLocks noChangeAspect="1" noChangeArrowheads="1" noCrop="1"/>
          </p:cNvPicPr>
          <p:nvPr/>
        </p:nvPicPr>
        <p:blipFill>
          <a:blip r:embed="rId4" cstate="print"/>
          <a:srcRect/>
          <a:stretch>
            <a:fillRect/>
          </a:stretch>
        </p:blipFill>
        <p:spPr bwMode="auto">
          <a:xfrm>
            <a:off x="0" y="0"/>
            <a:ext cx="1028700" cy="746125"/>
          </a:xfrm>
          <a:prstGeom prst="rect">
            <a:avLst/>
          </a:prstGeom>
          <a:noFill/>
          <a:ln w="9525">
            <a:noFill/>
            <a:miter lim="800000"/>
            <a:headEnd/>
            <a:tailEnd/>
          </a:ln>
        </p:spPr>
      </p:pic>
      <p:sp>
        <p:nvSpPr>
          <p:cNvPr id="6" name="Oval 4"/>
          <p:cNvSpPr>
            <a:spLocks noChangeArrowheads="1"/>
          </p:cNvSpPr>
          <p:nvPr/>
        </p:nvSpPr>
        <p:spPr bwMode="auto">
          <a:xfrm>
            <a:off x="899592" y="2132856"/>
            <a:ext cx="1584176" cy="3240361"/>
          </a:xfrm>
          <a:prstGeom prst="ellipse">
            <a:avLst/>
          </a:prstGeom>
          <a:noFill/>
          <a:ln w="76200">
            <a:solidFill>
              <a:srgbClr val="FF0000"/>
            </a:solidFill>
            <a:round/>
            <a:headEnd/>
            <a:tailEnd/>
          </a:ln>
        </p:spPr>
        <p:txBody>
          <a:bodyPr wrap="none" anchor="ctr"/>
          <a:lstStyle/>
          <a:p>
            <a:endParaRPr lang="fa-I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3" presetClass="entr" presetSubtype="16"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plus(in)">
                                      <p:cBhvr>
                                        <p:cTn id="13" dur="2000"/>
                                        <p:tgtEl>
                                          <p:spTgt spid="6"/>
                                        </p:tgtEl>
                                      </p:cBhvr>
                                    </p:animEffect>
                                  </p:childTnLst>
                                </p:cTn>
                              </p:par>
                            </p:childTnLst>
                          </p:cTn>
                        </p:par>
                        <p:par>
                          <p:cTn id="14" fill="hold">
                            <p:stCondLst>
                              <p:cond delay="3000"/>
                            </p:stCondLst>
                            <p:childTnLst>
                              <p:par>
                                <p:cTn id="15" presetID="26" presetClass="emph" presetSubtype="0" repeatCount="indefinite" fill="hold" grpId="1" nodeType="afterEffect">
                                  <p:stCondLst>
                                    <p:cond delay="0"/>
                                  </p:stCondLst>
                                  <p:endCondLst>
                                    <p:cond evt="onNext" delay="0">
                                      <p:tgtEl>
                                        <p:sldTgt/>
                                      </p:tgtEl>
                                    </p:cond>
                                  </p:endCondLst>
                                  <p:childTnLst>
                                    <p:animEffect transition="out" filter="fade">
                                      <p:cBhvr>
                                        <p:cTn id="16" dur="500" tmFilter="0, 0; .2, .5; .8, .5; 1, 0"/>
                                        <p:tgtEl>
                                          <p:spTgt spid="6"/>
                                        </p:tgtEl>
                                      </p:cBhvr>
                                    </p:animEffect>
                                    <p:animScale>
                                      <p:cBhvr>
                                        <p:cTn id="17" dur="25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6" grpId="1"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8002" name="Rectangle 2"/>
          <p:cNvSpPr>
            <a:spLocks noGrp="1" noChangeArrowheads="1"/>
          </p:cNvSpPr>
          <p:nvPr>
            <p:ph type="title" idx="4294967295"/>
          </p:nvPr>
        </p:nvSpPr>
        <p:spPr>
          <a:xfrm>
            <a:off x="357158" y="214290"/>
            <a:ext cx="8229600" cy="1143000"/>
          </a:xfrm>
        </p:spPr>
        <p:txBody>
          <a:bodyPr/>
          <a:lstStyle/>
          <a:p>
            <a:r>
              <a:rPr lang="fa-IR" sz="2800" b="1" dirty="0" smtClean="0">
                <a:cs typeface="B Titr" pitchFamily="2" charset="-78"/>
              </a:rPr>
              <a:t>اطلاعات بازارهای مالی استان در پایان سال1392 </a:t>
            </a:r>
            <a:br>
              <a:rPr lang="fa-IR" sz="2800" b="1" dirty="0" smtClean="0">
                <a:cs typeface="B Titr" pitchFamily="2" charset="-78"/>
              </a:rPr>
            </a:br>
            <a:r>
              <a:rPr lang="fa-IR" sz="1800" b="1" dirty="0" smtClean="0">
                <a:cs typeface="B Titr" pitchFamily="2" charset="-78"/>
              </a:rPr>
              <a:t>( مبالغ به میلیارد ریال)</a:t>
            </a:r>
            <a:endParaRPr lang="en-US" sz="2800" dirty="0" smtClean="0">
              <a:cs typeface="B Titr" pitchFamily="2" charset="-78"/>
            </a:endParaRPr>
          </a:p>
        </p:txBody>
      </p:sp>
      <p:pic>
        <p:nvPicPr>
          <p:cNvPr id="11289" name="Picture 7" descr="original_4_w"/>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6042025"/>
            <a:ext cx="9001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3625602141"/>
              </p:ext>
            </p:extLst>
          </p:nvPr>
        </p:nvGraphicFramePr>
        <p:xfrm>
          <a:off x="357160" y="1628801"/>
          <a:ext cx="8547041" cy="5014909"/>
        </p:xfrm>
        <a:graphic>
          <a:graphicData uri="http://schemas.openxmlformats.org/drawingml/2006/table">
            <a:tbl>
              <a:tblPr rtl="1"/>
              <a:tblGrid>
                <a:gridCol w="2645221"/>
                <a:gridCol w="2207296"/>
                <a:gridCol w="1963986"/>
                <a:gridCol w="1730538"/>
              </a:tblGrid>
              <a:tr h="1254935">
                <a:tc>
                  <a:txBody>
                    <a:bodyPr/>
                    <a:lstStyle/>
                    <a:p>
                      <a:pPr marL="0" algn="ctr" defTabSz="914400" rtl="1" eaLnBrk="1" latinLnBrk="0" hangingPunct="1">
                        <a:spcAft>
                          <a:spcPts val="0"/>
                        </a:spcAft>
                      </a:pPr>
                      <a:r>
                        <a:rPr lang="fa-IR" sz="2800" b="1" kern="1200" dirty="0" smtClean="0">
                          <a:solidFill>
                            <a:schemeClr val="tx1"/>
                          </a:solidFill>
                          <a:latin typeface="Times New Roman"/>
                          <a:ea typeface="Times New Roman"/>
                          <a:cs typeface="B Zar" pitchFamily="2" charset="-78"/>
                        </a:rPr>
                        <a:t>شرح</a:t>
                      </a:r>
                      <a:endParaRPr lang="en-US" sz="2800" b="1" kern="1200" dirty="0">
                        <a:solidFill>
                          <a:schemeClr val="tx1"/>
                        </a:solidFill>
                        <a:latin typeface="Times New Roman"/>
                        <a:ea typeface="Times New Roman"/>
                        <a:cs typeface="B Zar" pitchFamily="2" charset="-78"/>
                      </a:endParaRPr>
                    </a:p>
                  </a:txBody>
                  <a:tcPr marL="25400" marR="2540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C000"/>
                    </a:solidFill>
                  </a:tcPr>
                </a:tc>
                <a:tc>
                  <a:txBody>
                    <a:bodyPr/>
                    <a:lstStyle/>
                    <a:p>
                      <a:pPr algn="ctr" rtl="1">
                        <a:spcAft>
                          <a:spcPts val="0"/>
                        </a:spcAft>
                      </a:pPr>
                      <a:r>
                        <a:rPr lang="fa-IR" sz="2800" b="1" dirty="0" smtClean="0">
                          <a:latin typeface="Times New Roman"/>
                          <a:ea typeface="Times New Roman"/>
                          <a:cs typeface="B Zar" pitchFamily="2" charset="-78"/>
                        </a:rPr>
                        <a:t>مبلغ</a:t>
                      </a:r>
                      <a:endParaRPr lang="en-US" sz="2800" b="1" dirty="0">
                        <a:latin typeface="Times New Roman"/>
                        <a:ea typeface="Times New Roman"/>
                        <a:cs typeface="B Zar" pitchFamily="2" charset="-78"/>
                      </a:endParaRPr>
                    </a:p>
                  </a:txBody>
                  <a:tcPr marL="25400" marR="2540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C000"/>
                    </a:solidFill>
                  </a:tcPr>
                </a:tc>
                <a:tc>
                  <a:txBody>
                    <a:bodyPr/>
                    <a:lstStyle/>
                    <a:p>
                      <a:pPr algn="ctr" rtl="1">
                        <a:spcAft>
                          <a:spcPts val="0"/>
                        </a:spcAft>
                      </a:pPr>
                      <a:r>
                        <a:rPr lang="fa-IR" sz="2800" b="1" dirty="0" smtClean="0">
                          <a:latin typeface="Times New Roman"/>
                          <a:ea typeface="Times New Roman"/>
                          <a:cs typeface="B Zar" pitchFamily="2" charset="-78"/>
                        </a:rPr>
                        <a:t>درصد از کل استانها</a:t>
                      </a:r>
                      <a:endParaRPr lang="en-US" sz="2800" b="1" dirty="0">
                        <a:latin typeface="Times New Roman"/>
                        <a:ea typeface="Times New Roman"/>
                        <a:cs typeface="B Zar" pitchFamily="2" charset="-78"/>
                      </a:endParaRPr>
                    </a:p>
                  </a:txBody>
                  <a:tcPr marL="25400" marR="2540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C000"/>
                    </a:solidFill>
                  </a:tcPr>
                </a:tc>
                <a:tc>
                  <a:txBody>
                    <a:bodyPr/>
                    <a:lstStyle/>
                    <a:p>
                      <a:pPr algn="ctr" rtl="1">
                        <a:spcAft>
                          <a:spcPts val="0"/>
                        </a:spcAft>
                      </a:pPr>
                      <a:r>
                        <a:rPr lang="fa-IR" sz="2800" b="1" dirty="0" smtClean="0">
                          <a:latin typeface="Times New Roman"/>
                          <a:ea typeface="Times New Roman"/>
                          <a:cs typeface="B Zar" pitchFamily="2" charset="-78"/>
                        </a:rPr>
                        <a:t>رتبه استان</a:t>
                      </a:r>
                      <a:endParaRPr lang="en-US" sz="2800" b="1" dirty="0">
                        <a:latin typeface="Times New Roman"/>
                        <a:ea typeface="Times New Roman"/>
                        <a:cs typeface="B Zar" pitchFamily="2" charset="-78"/>
                      </a:endParaRPr>
                    </a:p>
                  </a:txBody>
                  <a:tcPr marL="25400" marR="2540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solidFill>
                      <a:srgbClr val="FFC000"/>
                    </a:solidFill>
                  </a:tcPr>
                </a:tc>
              </a:tr>
              <a:tr h="937241">
                <a:tc>
                  <a:txBody>
                    <a:bodyPr/>
                    <a:lstStyle/>
                    <a:p>
                      <a:pPr algn="ctr"/>
                      <a:r>
                        <a:rPr lang="fa-IR" sz="2800" b="1" kern="1200" dirty="0" smtClean="0">
                          <a:solidFill>
                            <a:schemeClr val="tx1"/>
                          </a:solidFill>
                          <a:latin typeface="Times New Roman"/>
                          <a:ea typeface="Times New Roman"/>
                          <a:cs typeface="B Zar" pitchFamily="2" charset="-78"/>
                        </a:rPr>
                        <a:t>سپرده</a:t>
                      </a:r>
                      <a:endParaRPr lang="en-US" sz="2800" b="1" kern="1200" dirty="0">
                        <a:solidFill>
                          <a:schemeClr val="tx1"/>
                        </a:solidFill>
                        <a:latin typeface="Times New Roman"/>
                        <a:ea typeface="Times New Roman"/>
                        <a:cs typeface="B Zar" pitchFamily="2" charset="-78"/>
                      </a:endParaRPr>
                    </a:p>
                  </a:txBody>
                  <a:tcPr marL="25400" marR="2540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a:r>
                        <a:rPr lang="fa-IR" sz="3200" b="1" dirty="0" smtClean="0">
                          <a:cs typeface="B Zar" panose="00000400000000000000" pitchFamily="2" charset="-78"/>
                        </a:rPr>
                        <a:t>134765</a:t>
                      </a:r>
                      <a:endParaRPr lang="en-US" sz="3200" b="1" dirty="0">
                        <a:cs typeface="B Zar" panose="00000400000000000000" pitchFamily="2" charset="-78"/>
                      </a:endParaRPr>
                    </a:p>
                  </a:txBody>
                  <a:tcPr marL="25400" marR="2540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a:r>
                        <a:rPr lang="fa-IR" sz="3200" b="1" dirty="0" smtClean="0">
                          <a:cs typeface="B Zar" panose="00000400000000000000" pitchFamily="2" charset="-78"/>
                        </a:rPr>
                        <a:t>3.18</a:t>
                      </a:r>
                      <a:endParaRPr lang="en-US" sz="3200" b="1" dirty="0">
                        <a:cs typeface="B Zar" panose="00000400000000000000" pitchFamily="2" charset="-78"/>
                      </a:endParaRPr>
                    </a:p>
                  </a:txBody>
                  <a:tcPr marL="25400" marR="2540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a:r>
                        <a:rPr lang="fa-IR" sz="3200" b="1" dirty="0" smtClean="0">
                          <a:cs typeface="B Zar" panose="00000400000000000000" pitchFamily="2" charset="-78"/>
                        </a:rPr>
                        <a:t>6</a:t>
                      </a:r>
                      <a:endParaRPr lang="en-US" sz="3200" b="1" dirty="0">
                        <a:cs typeface="B Zar" panose="00000400000000000000" pitchFamily="2" charset="-78"/>
                      </a:endParaRPr>
                    </a:p>
                  </a:txBody>
                  <a:tcPr marL="25400" marR="2540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r>
              <a:tr h="940911">
                <a:tc>
                  <a:txBody>
                    <a:bodyPr/>
                    <a:lstStyle/>
                    <a:p>
                      <a:pPr marL="0" algn="ctr" defTabSz="914400" rtl="1" eaLnBrk="1" latinLnBrk="0" hangingPunct="1"/>
                      <a:r>
                        <a:rPr lang="fa-IR" sz="2800" b="1" kern="1200" dirty="0" smtClean="0">
                          <a:solidFill>
                            <a:schemeClr val="tx1"/>
                          </a:solidFill>
                          <a:latin typeface="Times New Roman"/>
                          <a:ea typeface="Times New Roman"/>
                          <a:cs typeface="B Zar" pitchFamily="2" charset="-78"/>
                        </a:rPr>
                        <a:t>تسهیلات</a:t>
                      </a:r>
                      <a:endParaRPr lang="en-US" sz="2800" b="1" kern="1200" dirty="0">
                        <a:solidFill>
                          <a:schemeClr val="tx1"/>
                        </a:solidFill>
                        <a:latin typeface="Times New Roman"/>
                        <a:ea typeface="Times New Roman"/>
                        <a:cs typeface="B Zar" pitchFamily="2" charset="-78"/>
                      </a:endParaRPr>
                    </a:p>
                  </a:txBody>
                  <a:tcPr marL="25400" marR="2540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a:r>
                        <a:rPr lang="fa-IR" sz="3200" b="1" dirty="0" smtClean="0">
                          <a:cs typeface="B Zar" panose="00000400000000000000" pitchFamily="2" charset="-78"/>
                        </a:rPr>
                        <a:t>134562</a:t>
                      </a:r>
                      <a:endParaRPr lang="en-US" sz="3200" b="1" dirty="0">
                        <a:cs typeface="B Zar" panose="00000400000000000000" pitchFamily="2" charset="-78"/>
                      </a:endParaRPr>
                    </a:p>
                  </a:txBody>
                  <a:tcPr marL="25400" marR="2540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a:r>
                        <a:rPr lang="fa-IR" sz="3200" b="1" dirty="0" smtClean="0">
                          <a:cs typeface="B Zar" panose="00000400000000000000" pitchFamily="2" charset="-78"/>
                        </a:rPr>
                        <a:t>3.18</a:t>
                      </a:r>
                      <a:endParaRPr lang="en-US" sz="3200" b="1" dirty="0">
                        <a:cs typeface="B Zar" panose="00000400000000000000" pitchFamily="2" charset="-78"/>
                      </a:endParaRPr>
                    </a:p>
                  </a:txBody>
                  <a:tcPr marL="25400" marR="2540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c>
                  <a:txBody>
                    <a:bodyPr/>
                    <a:lstStyle/>
                    <a:p>
                      <a:pPr algn="ctr"/>
                      <a:r>
                        <a:rPr lang="fa-IR" sz="3200" b="1" dirty="0" smtClean="0">
                          <a:cs typeface="B Zar" panose="00000400000000000000" pitchFamily="2" charset="-78"/>
                        </a:rPr>
                        <a:t>6</a:t>
                      </a:r>
                      <a:endParaRPr lang="en-US" sz="3200" b="1" dirty="0">
                        <a:cs typeface="B Zar" panose="00000400000000000000" pitchFamily="2" charset="-78"/>
                      </a:endParaRPr>
                    </a:p>
                  </a:txBody>
                  <a:tcPr marL="25400" marR="2540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FF99"/>
                    </a:solidFill>
                  </a:tcPr>
                </a:tc>
              </a:tr>
              <a:tr h="940911">
                <a:tc>
                  <a:txBody>
                    <a:bodyPr/>
                    <a:lstStyle/>
                    <a:p>
                      <a:pPr marL="0" algn="ctr" defTabSz="914400" rtl="1" eaLnBrk="1" latinLnBrk="0" hangingPunct="1"/>
                      <a:r>
                        <a:rPr lang="fa-IR" sz="2800" b="1" kern="1200" dirty="0" smtClean="0">
                          <a:solidFill>
                            <a:schemeClr val="tx1"/>
                          </a:solidFill>
                          <a:latin typeface="Times New Roman"/>
                          <a:ea typeface="Times New Roman"/>
                          <a:cs typeface="B Zar" pitchFamily="2" charset="-78"/>
                        </a:rPr>
                        <a:t>حجم معاملات بورس</a:t>
                      </a:r>
                    </a:p>
                    <a:p>
                      <a:pPr marL="0" algn="ctr" defTabSz="914400" rtl="1" eaLnBrk="1" latinLnBrk="0" hangingPunct="1"/>
                      <a:r>
                        <a:rPr lang="fa-IR" sz="2000" b="1" kern="1200" dirty="0" smtClean="0">
                          <a:solidFill>
                            <a:schemeClr val="tx1"/>
                          </a:solidFill>
                          <a:latin typeface="Times New Roman"/>
                          <a:ea typeface="Times New Roman"/>
                          <a:cs typeface="B Zar" pitchFamily="2" charset="-78"/>
                        </a:rPr>
                        <a:t>( میلیون سهم)</a:t>
                      </a:r>
                      <a:endParaRPr lang="en-US" sz="2000" b="1" kern="1200" dirty="0">
                        <a:solidFill>
                          <a:schemeClr val="tx1"/>
                        </a:solidFill>
                        <a:latin typeface="Times New Roman"/>
                        <a:ea typeface="Times New Roman"/>
                        <a:cs typeface="B Zar" pitchFamily="2" charset="-78"/>
                      </a:endParaRPr>
                    </a:p>
                  </a:txBody>
                  <a:tcPr marL="25400" marR="2540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r>
                        <a:rPr lang="fa-IR" sz="3200" b="1" dirty="0" smtClean="0">
                          <a:cs typeface="B Zar" panose="00000400000000000000" pitchFamily="2" charset="-78"/>
                        </a:rPr>
                        <a:t>1896</a:t>
                      </a:r>
                      <a:endParaRPr lang="en-US" sz="3200" b="1" dirty="0">
                        <a:cs typeface="B Zar" panose="00000400000000000000" pitchFamily="2" charset="-78"/>
                      </a:endParaRPr>
                    </a:p>
                  </a:txBody>
                  <a:tcPr marL="25400" marR="2540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r>
                        <a:rPr lang="fa-IR" sz="3200" b="1" dirty="0" smtClean="0">
                          <a:cs typeface="B Zar" panose="00000400000000000000" pitchFamily="2" charset="-78"/>
                        </a:rPr>
                        <a:t>0.98</a:t>
                      </a:r>
                      <a:endParaRPr lang="en-US" sz="3200" b="1" dirty="0">
                        <a:cs typeface="B Zar" panose="00000400000000000000" pitchFamily="2" charset="-78"/>
                      </a:endParaRPr>
                    </a:p>
                  </a:txBody>
                  <a:tcPr marL="25400" marR="2540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algn="ctr"/>
                      <a:r>
                        <a:rPr lang="fa-IR" sz="3200" b="1" dirty="0" smtClean="0">
                          <a:cs typeface="B Zar" panose="00000400000000000000" pitchFamily="2" charset="-78"/>
                        </a:rPr>
                        <a:t> -</a:t>
                      </a:r>
                      <a:endParaRPr lang="en-US" sz="3200" b="1" dirty="0">
                        <a:cs typeface="B Zar" panose="00000400000000000000" pitchFamily="2" charset="-78"/>
                      </a:endParaRPr>
                    </a:p>
                  </a:txBody>
                  <a:tcPr marL="25400" marR="2540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940911">
                <a:tc>
                  <a:txBody>
                    <a:bodyPr/>
                    <a:lstStyle/>
                    <a:p>
                      <a:pPr marL="0" algn="ctr" defTabSz="914400" rtl="1" eaLnBrk="1" latinLnBrk="0" hangingPunct="1"/>
                      <a:r>
                        <a:rPr lang="fa-IR" sz="2800" b="1" kern="1200" dirty="0" smtClean="0">
                          <a:solidFill>
                            <a:schemeClr val="tx1"/>
                          </a:solidFill>
                          <a:latin typeface="Times New Roman"/>
                          <a:ea typeface="Times New Roman"/>
                          <a:cs typeface="B Zar" pitchFamily="2" charset="-78"/>
                        </a:rPr>
                        <a:t>ارزش معاملات بورس</a:t>
                      </a:r>
                    </a:p>
                  </a:txBody>
                  <a:tcPr marL="25400" marR="2540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CFFFF"/>
                    </a:solidFill>
                  </a:tcPr>
                </a:tc>
                <a:tc>
                  <a:txBody>
                    <a:bodyPr/>
                    <a:lstStyle/>
                    <a:p>
                      <a:pPr algn="ctr"/>
                      <a:r>
                        <a:rPr lang="fa-IR" sz="3200" b="1" dirty="0" smtClean="0">
                          <a:cs typeface="B Zar" panose="00000400000000000000" pitchFamily="2" charset="-78"/>
                        </a:rPr>
                        <a:t>6878</a:t>
                      </a:r>
                      <a:endParaRPr lang="en-US" sz="3200" b="1" dirty="0">
                        <a:cs typeface="B Zar" panose="00000400000000000000" pitchFamily="2" charset="-78"/>
                      </a:endParaRPr>
                    </a:p>
                  </a:txBody>
                  <a:tcPr marL="25400" marR="2540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CFFFF"/>
                    </a:solidFill>
                  </a:tcPr>
                </a:tc>
                <a:tc>
                  <a:txBody>
                    <a:bodyPr/>
                    <a:lstStyle/>
                    <a:p>
                      <a:pPr algn="ctr"/>
                      <a:r>
                        <a:rPr lang="fa-IR" sz="3200" b="1" dirty="0" smtClean="0">
                          <a:cs typeface="B Zar" panose="00000400000000000000" pitchFamily="2" charset="-78"/>
                        </a:rPr>
                        <a:t>0.93</a:t>
                      </a:r>
                      <a:endParaRPr lang="en-US" sz="3200" b="1" dirty="0">
                        <a:cs typeface="B Zar" panose="00000400000000000000" pitchFamily="2" charset="-78"/>
                      </a:endParaRPr>
                    </a:p>
                  </a:txBody>
                  <a:tcPr marL="25400" marR="2540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CFFFF"/>
                    </a:solidFill>
                  </a:tcPr>
                </a:tc>
                <a:tc>
                  <a:txBody>
                    <a:bodyPr/>
                    <a:lstStyle/>
                    <a:p>
                      <a:pPr algn="ctr"/>
                      <a:r>
                        <a:rPr lang="fa-IR" sz="3200" b="1" dirty="0" smtClean="0">
                          <a:cs typeface="B Zar" panose="00000400000000000000" pitchFamily="2" charset="-78"/>
                        </a:rPr>
                        <a:t> -</a:t>
                      </a:r>
                      <a:endParaRPr lang="en-US" sz="3200" b="1" dirty="0">
                        <a:cs typeface="B Zar" panose="00000400000000000000" pitchFamily="2" charset="-78"/>
                      </a:endParaRPr>
                    </a:p>
                  </a:txBody>
                  <a:tcPr marL="25400" marR="2540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CCFFFF"/>
                    </a:solidFill>
                  </a:tcPr>
                </a:tc>
              </a:tr>
            </a:tbl>
          </a:graphicData>
        </a:graphic>
      </p:graphicFrame>
      <p:pic>
        <p:nvPicPr>
          <p:cNvPr id="6" name="Picture 3"/>
          <p:cNvPicPr>
            <a:picLocks noChangeAspect="1" noChangeArrowheads="1" noCrop="1"/>
          </p:cNvPicPr>
          <p:nvPr/>
        </p:nvPicPr>
        <p:blipFill>
          <a:blip r:embed="rId4" cstate="print"/>
          <a:srcRect/>
          <a:stretch>
            <a:fillRect/>
          </a:stretch>
        </p:blipFill>
        <p:spPr bwMode="auto">
          <a:xfrm>
            <a:off x="0" y="0"/>
            <a:ext cx="1028700" cy="746125"/>
          </a:xfrm>
          <a:prstGeom prst="rect">
            <a:avLst/>
          </a:prstGeom>
          <a:noFill/>
          <a:ln w="9525">
            <a:noFill/>
            <a:miter lim="800000"/>
            <a:headEnd/>
            <a:tailEnd/>
          </a:ln>
        </p:spPr>
      </p:pic>
    </p:spTree>
    <p:extLst>
      <p:ext uri="{BB962C8B-B14F-4D97-AF65-F5344CB8AC3E}">
        <p14:creationId xmlns:p14="http://schemas.microsoft.com/office/powerpoint/2010/main" val="3836425434"/>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8002"/>
                                        </p:tgtEl>
                                        <p:attrNameLst>
                                          <p:attrName>style.visibility</p:attrName>
                                        </p:attrNameLst>
                                      </p:cBhvr>
                                      <p:to>
                                        <p:strVal val="visible"/>
                                      </p:to>
                                    </p:set>
                                    <p:animEffect transition="in" filter="box(in)">
                                      <p:cBhvr>
                                        <p:cTn id="7" dur="500"/>
                                        <p:tgtEl>
                                          <p:spTgt spid="12800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100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2"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AutoShape 2"/>
          <p:cNvSpPr>
            <a:spLocks noChangeArrowheads="1"/>
          </p:cNvSpPr>
          <p:nvPr/>
        </p:nvSpPr>
        <p:spPr bwMode="auto">
          <a:xfrm>
            <a:off x="250824" y="635682"/>
            <a:ext cx="8775700" cy="6092825"/>
          </a:xfrm>
          <a:prstGeom prst="horizontalScroll">
            <a:avLst>
              <a:gd name="adj" fmla="val 6204"/>
            </a:avLst>
          </a:prstGeom>
          <a:solidFill>
            <a:srgbClr val="FFFFCC"/>
          </a:solidFill>
          <a:ln w="9525">
            <a:solidFill>
              <a:schemeClr val="tx1"/>
            </a:solidFill>
            <a:round/>
            <a:headEnd/>
            <a:tailEnd/>
          </a:ln>
        </p:spPr>
        <p:txBody>
          <a:bodyPr wrap="none" anchor="t" anchorCtr="0"/>
          <a:lstStyle/>
          <a:p>
            <a:pPr>
              <a:lnSpc>
                <a:spcPct val="150000"/>
              </a:lnSpc>
            </a:pPr>
            <a:endParaRPr lang="fa-IR" sz="2400" b="1" dirty="0" smtClean="0">
              <a:solidFill>
                <a:schemeClr val="accent2"/>
              </a:solidFill>
              <a:cs typeface="B Nazanin" pitchFamily="2" charset="-78"/>
            </a:endParaRPr>
          </a:p>
          <a:p>
            <a:pPr>
              <a:lnSpc>
                <a:spcPct val="150000"/>
              </a:lnSpc>
            </a:pPr>
            <a:endParaRPr lang="fa-IR" sz="2400" b="1" dirty="0">
              <a:solidFill>
                <a:schemeClr val="accent2"/>
              </a:solidFill>
              <a:cs typeface="B Nazanin" pitchFamily="2" charset="-78"/>
            </a:endParaRPr>
          </a:p>
        </p:txBody>
      </p:sp>
      <p:sp>
        <p:nvSpPr>
          <p:cNvPr id="28675" name="Text Box 3"/>
          <p:cNvSpPr txBox="1">
            <a:spLocks noChangeArrowheads="1"/>
          </p:cNvSpPr>
          <p:nvPr/>
        </p:nvSpPr>
        <p:spPr bwMode="auto">
          <a:xfrm>
            <a:off x="0" y="188913"/>
            <a:ext cx="8774113" cy="641350"/>
          </a:xfrm>
          <a:prstGeom prst="rect">
            <a:avLst/>
          </a:prstGeom>
          <a:noFill/>
          <a:ln w="9525">
            <a:noFill/>
            <a:miter lim="800000"/>
            <a:headEnd/>
            <a:tailEnd/>
          </a:ln>
        </p:spPr>
        <p:txBody>
          <a:bodyPr>
            <a:spAutoFit/>
          </a:bodyPr>
          <a:lstStyle/>
          <a:p>
            <a:pPr algn="ctr" eaLnBrk="1" hangingPunct="1"/>
            <a:r>
              <a:rPr lang="fa-IR" sz="3600"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cs typeface="B Titr" panose="00000700000000000000" pitchFamily="2" charset="-78"/>
              </a:rPr>
              <a:t>تولیدات زراعی</a:t>
            </a:r>
            <a:endParaRPr lang="en-US" sz="3600"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cs typeface="B Titr" panose="00000700000000000000" pitchFamily="2" charset="-78"/>
            </a:endParaRPr>
          </a:p>
        </p:txBody>
      </p:sp>
      <p:pic>
        <p:nvPicPr>
          <p:cNvPr id="29702" name="Picture 11"/>
          <p:cNvPicPr>
            <a:picLocks noChangeAspect="1" noChangeArrowheads="1" noCrop="1"/>
          </p:cNvPicPr>
          <p:nvPr/>
        </p:nvPicPr>
        <p:blipFill>
          <a:blip r:embed="rId3" cstate="print"/>
          <a:srcRect/>
          <a:stretch>
            <a:fillRect/>
          </a:stretch>
        </p:blipFill>
        <p:spPr bwMode="auto">
          <a:xfrm>
            <a:off x="0" y="0"/>
            <a:ext cx="762000" cy="552450"/>
          </a:xfrm>
          <a:prstGeom prst="rect">
            <a:avLst/>
          </a:prstGeom>
          <a:noFill/>
          <a:ln w="9525">
            <a:noFill/>
            <a:miter lim="800000"/>
            <a:headEnd/>
            <a:tailEnd/>
          </a:ln>
        </p:spPr>
      </p:pic>
      <p:sp>
        <p:nvSpPr>
          <p:cNvPr id="6" name="AutoShape 5"/>
          <p:cNvSpPr>
            <a:spLocks noChangeArrowheads="1"/>
          </p:cNvSpPr>
          <p:nvPr/>
        </p:nvSpPr>
        <p:spPr bwMode="auto">
          <a:xfrm>
            <a:off x="613191" y="1484784"/>
            <a:ext cx="8050967" cy="1191336"/>
          </a:xfrm>
          <a:prstGeom prst="roundRect">
            <a:avLst>
              <a:gd name="adj" fmla="val 16667"/>
            </a:avLst>
          </a:prstGeom>
          <a:noFill/>
          <a:ln w="9525">
            <a:noFill/>
            <a:round/>
            <a:headEnd/>
            <a:tailEnd/>
          </a:ln>
        </p:spPr>
        <p:txBody>
          <a:bodyPr wrap="none" anchor="ctr" anchorCtr="0"/>
          <a:lstStyle/>
          <a:p>
            <a:pPr>
              <a:lnSpc>
                <a:spcPct val="150000"/>
              </a:lnSpc>
            </a:pPr>
            <a:r>
              <a:rPr lang="fa-IR" sz="2800" b="1" dirty="0" smtClean="0">
                <a:solidFill>
                  <a:schemeClr val="accent2"/>
                </a:solidFill>
                <a:cs typeface="B Nazanin" pitchFamily="2" charset="-78"/>
              </a:rPr>
              <a:t>تولیدات </a:t>
            </a:r>
            <a:r>
              <a:rPr lang="fa-IR" sz="2800" b="1" dirty="0">
                <a:solidFill>
                  <a:schemeClr val="accent2"/>
                </a:solidFill>
                <a:cs typeface="B Nazanin" pitchFamily="2" charset="-78"/>
              </a:rPr>
              <a:t>زراعی استان</a:t>
            </a:r>
            <a:r>
              <a:rPr lang="fa-IR" sz="2400" b="1" dirty="0" smtClean="0">
                <a:solidFill>
                  <a:schemeClr val="accent2"/>
                </a:solidFill>
                <a:cs typeface="B Nazanin" pitchFamily="2" charset="-78"/>
              </a:rPr>
              <a:t>: </a:t>
            </a:r>
          </a:p>
          <a:p>
            <a:pPr>
              <a:lnSpc>
                <a:spcPct val="150000"/>
              </a:lnSpc>
            </a:pPr>
            <a:r>
              <a:rPr lang="fa-IR" sz="2400" b="1" dirty="0" smtClean="0">
                <a:solidFill>
                  <a:schemeClr val="accent2"/>
                </a:solidFill>
                <a:cs typeface="B Nazanin" pitchFamily="2" charset="-78"/>
              </a:rPr>
              <a:t>    </a:t>
            </a:r>
            <a:r>
              <a:rPr lang="fa-IR" sz="3200" b="1" dirty="0" smtClean="0">
                <a:solidFill>
                  <a:srgbClr val="FF0000"/>
                </a:solidFill>
                <a:cs typeface="B Nazanin" pitchFamily="2" charset="-78"/>
              </a:rPr>
              <a:t>3091.2 </a:t>
            </a:r>
            <a:r>
              <a:rPr lang="fa-IR" sz="3200" b="1" dirty="0">
                <a:cs typeface="B Nazanin" pitchFamily="2" charset="-78"/>
              </a:rPr>
              <a:t>هزار تن  </a:t>
            </a:r>
            <a:r>
              <a:rPr lang="fa-IR" sz="3200" b="1" dirty="0" smtClean="0">
                <a:cs typeface="B Nazanin" pitchFamily="2" charset="-78"/>
              </a:rPr>
              <a:t>        </a:t>
            </a:r>
            <a:r>
              <a:rPr lang="fa-IR" sz="3200" b="1" dirty="0">
                <a:solidFill>
                  <a:srgbClr val="FF0000"/>
                </a:solidFill>
                <a:cs typeface="B Nazanin" pitchFamily="2" charset="-78"/>
              </a:rPr>
              <a:t>3.7</a:t>
            </a:r>
            <a:r>
              <a:rPr lang="fa-IR" sz="3200" b="1" dirty="0">
                <a:cs typeface="B Nazanin" pitchFamily="2" charset="-78"/>
              </a:rPr>
              <a:t> درصد کشور     </a:t>
            </a:r>
            <a:r>
              <a:rPr lang="fa-IR" sz="3200" b="1" dirty="0" smtClean="0">
                <a:cs typeface="B Nazanin" pitchFamily="2" charset="-78"/>
              </a:rPr>
              <a:t>      </a:t>
            </a:r>
            <a:r>
              <a:rPr lang="fa-IR" sz="3200" b="1" dirty="0">
                <a:cs typeface="B Nazanin" pitchFamily="2" charset="-78"/>
              </a:rPr>
              <a:t>رتبه </a:t>
            </a:r>
            <a:r>
              <a:rPr lang="fa-IR" sz="3200" b="1" dirty="0">
                <a:solidFill>
                  <a:srgbClr val="FF0000"/>
                </a:solidFill>
                <a:cs typeface="B Nazanin" pitchFamily="2" charset="-78"/>
              </a:rPr>
              <a:t>9</a:t>
            </a:r>
            <a:endParaRPr lang="en-US" sz="3200" b="1" dirty="0">
              <a:solidFill>
                <a:srgbClr val="FF0000"/>
              </a:solidFill>
              <a:cs typeface="B Nazanin" pitchFamily="2" charset="-78"/>
            </a:endParaRPr>
          </a:p>
        </p:txBody>
      </p:sp>
      <p:sp>
        <p:nvSpPr>
          <p:cNvPr id="7" name="AutoShape 5"/>
          <p:cNvSpPr>
            <a:spLocks noChangeArrowheads="1"/>
          </p:cNvSpPr>
          <p:nvPr/>
        </p:nvSpPr>
        <p:spPr bwMode="auto">
          <a:xfrm>
            <a:off x="720518" y="2888844"/>
            <a:ext cx="8050967" cy="3348467"/>
          </a:xfrm>
          <a:prstGeom prst="roundRect">
            <a:avLst>
              <a:gd name="adj" fmla="val 16667"/>
            </a:avLst>
          </a:prstGeom>
          <a:noFill/>
          <a:ln w="9525">
            <a:noFill/>
            <a:round/>
            <a:headEnd/>
            <a:tailEnd/>
          </a:ln>
        </p:spPr>
        <p:txBody>
          <a:bodyPr wrap="none" anchor="ctr" anchorCtr="0"/>
          <a:lstStyle/>
          <a:p>
            <a:pPr>
              <a:lnSpc>
                <a:spcPct val="150000"/>
              </a:lnSpc>
            </a:pPr>
            <a:r>
              <a:rPr lang="fa-IR" sz="2800" b="1" dirty="0" smtClean="0">
                <a:solidFill>
                  <a:schemeClr val="accent2"/>
                </a:solidFill>
                <a:cs typeface="B Nazanin" pitchFamily="2" charset="-78"/>
              </a:rPr>
              <a:t>تولید </a:t>
            </a:r>
            <a:r>
              <a:rPr lang="fa-IR" sz="2800" b="1" dirty="0">
                <a:solidFill>
                  <a:schemeClr val="accent2"/>
                </a:solidFill>
                <a:cs typeface="B Nazanin" pitchFamily="2" charset="-78"/>
              </a:rPr>
              <a:t>پیاز ، عدس و یونجه: </a:t>
            </a:r>
            <a:r>
              <a:rPr lang="fa-IR" sz="2800" b="1" dirty="0" smtClean="0">
                <a:solidFill>
                  <a:schemeClr val="accent2"/>
                </a:solidFill>
                <a:cs typeface="B Nazanin" pitchFamily="2" charset="-78"/>
              </a:rPr>
              <a:t>                   رتبه </a:t>
            </a:r>
            <a:r>
              <a:rPr lang="fa-IR" sz="2800" b="1" dirty="0" smtClean="0">
                <a:solidFill>
                  <a:srgbClr val="FF0000"/>
                </a:solidFill>
                <a:cs typeface="B Nazanin" pitchFamily="2" charset="-78"/>
              </a:rPr>
              <a:t>اول</a:t>
            </a:r>
            <a:endParaRPr lang="fa-IR" sz="2800" b="1" dirty="0">
              <a:solidFill>
                <a:schemeClr val="accent2"/>
              </a:solidFill>
              <a:cs typeface="B Nazanin" pitchFamily="2" charset="-78"/>
            </a:endParaRPr>
          </a:p>
          <a:p>
            <a:pPr>
              <a:lnSpc>
                <a:spcPct val="150000"/>
              </a:lnSpc>
            </a:pPr>
            <a:r>
              <a:rPr lang="fa-IR" sz="2800" b="1" dirty="0">
                <a:solidFill>
                  <a:schemeClr val="accent2"/>
                </a:solidFill>
                <a:cs typeface="B Nazanin" pitchFamily="2" charset="-78"/>
              </a:rPr>
              <a:t>تولید علوفه                      </a:t>
            </a:r>
            <a:r>
              <a:rPr lang="fa-IR" sz="2800" b="1" dirty="0" smtClean="0">
                <a:solidFill>
                  <a:schemeClr val="accent2"/>
                </a:solidFill>
                <a:cs typeface="B Nazanin" pitchFamily="2" charset="-78"/>
              </a:rPr>
              <a:t>                     رتبه </a:t>
            </a:r>
            <a:r>
              <a:rPr lang="fa-IR" sz="2800" b="1" dirty="0">
                <a:solidFill>
                  <a:srgbClr val="FF0000"/>
                </a:solidFill>
                <a:cs typeface="B Nazanin" pitchFamily="2" charset="-78"/>
              </a:rPr>
              <a:t>اول</a:t>
            </a:r>
          </a:p>
          <a:p>
            <a:pPr>
              <a:lnSpc>
                <a:spcPct val="150000"/>
              </a:lnSpc>
            </a:pPr>
            <a:r>
              <a:rPr lang="fa-IR" sz="2800" b="1" dirty="0">
                <a:solidFill>
                  <a:schemeClr val="accent2"/>
                </a:solidFill>
                <a:cs typeface="B Nazanin" pitchFamily="2" charset="-78"/>
              </a:rPr>
              <a:t>تولید سیب زمینی وحبوبات    </a:t>
            </a:r>
            <a:r>
              <a:rPr lang="fa-IR" sz="2800" b="1" dirty="0" smtClean="0">
                <a:solidFill>
                  <a:schemeClr val="accent2"/>
                </a:solidFill>
                <a:cs typeface="B Nazanin" pitchFamily="2" charset="-78"/>
              </a:rPr>
              <a:t>             </a:t>
            </a:r>
            <a:r>
              <a:rPr lang="fa-IR" sz="2800" b="1" dirty="0">
                <a:solidFill>
                  <a:schemeClr val="accent2"/>
                </a:solidFill>
                <a:cs typeface="B Nazanin" pitchFamily="2" charset="-78"/>
              </a:rPr>
              <a:t>رتبه </a:t>
            </a:r>
            <a:r>
              <a:rPr lang="fa-IR" sz="2800" b="1" dirty="0">
                <a:solidFill>
                  <a:srgbClr val="FF0000"/>
                </a:solidFill>
                <a:cs typeface="B Nazanin" pitchFamily="2" charset="-78"/>
              </a:rPr>
              <a:t>چهار</a:t>
            </a:r>
          </a:p>
          <a:p>
            <a:pPr>
              <a:lnSpc>
                <a:spcPct val="150000"/>
              </a:lnSpc>
            </a:pPr>
            <a:r>
              <a:rPr lang="fa-IR" sz="2800" b="1" dirty="0">
                <a:solidFill>
                  <a:schemeClr val="accent2"/>
                </a:solidFill>
                <a:cs typeface="B Nazanin" pitchFamily="2" charset="-78"/>
              </a:rPr>
              <a:t>تولید نخود                       </a:t>
            </a:r>
            <a:r>
              <a:rPr lang="fa-IR" sz="2800" b="1" dirty="0" smtClean="0">
                <a:solidFill>
                  <a:schemeClr val="accent2"/>
                </a:solidFill>
                <a:cs typeface="B Nazanin" pitchFamily="2" charset="-78"/>
              </a:rPr>
              <a:t>                    </a:t>
            </a:r>
            <a:r>
              <a:rPr lang="fa-IR" sz="2800" b="1" dirty="0">
                <a:solidFill>
                  <a:schemeClr val="accent2"/>
                </a:solidFill>
                <a:cs typeface="B Nazanin" pitchFamily="2" charset="-78"/>
              </a:rPr>
              <a:t>رتبه</a:t>
            </a:r>
            <a:r>
              <a:rPr lang="fa-IR" sz="2800" b="1" dirty="0">
                <a:solidFill>
                  <a:srgbClr val="FF0000"/>
                </a:solidFill>
                <a:cs typeface="B Nazanin" pitchFamily="2" charset="-78"/>
              </a:rPr>
              <a:t> پنجم</a:t>
            </a: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8675"/>
                                        </p:tgtEl>
                                        <p:attrNameLst>
                                          <p:attrName>style.visibility</p:attrName>
                                        </p:attrNameLst>
                                      </p:cBhvr>
                                      <p:to>
                                        <p:strVal val="visible"/>
                                      </p:to>
                                    </p:set>
                                    <p:anim calcmode="lin" valueType="num">
                                      <p:cBhvr>
                                        <p:cTn id="7" dur="500" fill="hold"/>
                                        <p:tgtEl>
                                          <p:spTgt spid="28675"/>
                                        </p:tgtEl>
                                        <p:attrNameLst>
                                          <p:attrName>ppt_w</p:attrName>
                                        </p:attrNameLst>
                                      </p:cBhvr>
                                      <p:tavLst>
                                        <p:tav tm="0">
                                          <p:val>
                                            <p:fltVal val="0"/>
                                          </p:val>
                                        </p:tav>
                                        <p:tav tm="100000">
                                          <p:val>
                                            <p:strVal val="#ppt_w"/>
                                          </p:val>
                                        </p:tav>
                                      </p:tavLst>
                                    </p:anim>
                                    <p:anim calcmode="lin" valueType="num">
                                      <p:cBhvr>
                                        <p:cTn id="8" dur="500" fill="hold"/>
                                        <p:tgtEl>
                                          <p:spTgt spid="28675"/>
                                        </p:tgtEl>
                                        <p:attrNameLst>
                                          <p:attrName>ppt_h</p:attrName>
                                        </p:attrNameLst>
                                      </p:cBhvr>
                                      <p:tavLst>
                                        <p:tav tm="0">
                                          <p:val>
                                            <p:fltVal val="0"/>
                                          </p:val>
                                        </p:tav>
                                        <p:tav tm="100000">
                                          <p:val>
                                            <p:strVal val="#ppt_h"/>
                                          </p:val>
                                        </p:tav>
                                      </p:tavLst>
                                    </p:anim>
                                    <p:animEffect transition="in" filter="fade">
                                      <p:cBhvr>
                                        <p:cTn id="9" dur="500"/>
                                        <p:tgtEl>
                                          <p:spTgt spid="28675"/>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28674"/>
                                        </p:tgtEl>
                                        <p:attrNameLst>
                                          <p:attrName>style.visibility</p:attrName>
                                        </p:attrNameLst>
                                      </p:cBhvr>
                                      <p:to>
                                        <p:strVal val="visible"/>
                                      </p:to>
                                    </p:set>
                                    <p:anim calcmode="lin" valueType="num">
                                      <p:cBhvr>
                                        <p:cTn id="13" dur="500" fill="hold"/>
                                        <p:tgtEl>
                                          <p:spTgt spid="28674"/>
                                        </p:tgtEl>
                                        <p:attrNameLst>
                                          <p:attrName>ppt_w</p:attrName>
                                        </p:attrNameLst>
                                      </p:cBhvr>
                                      <p:tavLst>
                                        <p:tav tm="0">
                                          <p:val>
                                            <p:fltVal val="0"/>
                                          </p:val>
                                        </p:tav>
                                        <p:tav tm="100000">
                                          <p:val>
                                            <p:strVal val="#ppt_w"/>
                                          </p:val>
                                        </p:tav>
                                      </p:tavLst>
                                    </p:anim>
                                    <p:anim calcmode="lin" valueType="num">
                                      <p:cBhvr>
                                        <p:cTn id="14" dur="500" fill="hold"/>
                                        <p:tgtEl>
                                          <p:spTgt spid="28674"/>
                                        </p:tgtEl>
                                        <p:attrNameLst>
                                          <p:attrName>ppt_h</p:attrName>
                                        </p:attrNameLst>
                                      </p:cBhvr>
                                      <p:tavLst>
                                        <p:tav tm="0">
                                          <p:val>
                                            <p:fltVal val="0"/>
                                          </p:val>
                                        </p:tav>
                                        <p:tav tm="100000">
                                          <p:val>
                                            <p:strVal val="#ppt_h"/>
                                          </p:val>
                                        </p:tav>
                                      </p:tavLst>
                                    </p:anim>
                                    <p:animEffect transition="in" filter="fade">
                                      <p:cBhvr>
                                        <p:cTn id="15" dur="500"/>
                                        <p:tgtEl>
                                          <p:spTgt spid="28674"/>
                                        </p:tgtEl>
                                      </p:cBhvr>
                                    </p:animEffect>
                                  </p:childTnLst>
                                </p:cTn>
                              </p:par>
                            </p:childTnLst>
                          </p:cTn>
                        </p:par>
                        <p:par>
                          <p:cTn id="16" fill="hold">
                            <p:stCondLst>
                              <p:cond delay="1000"/>
                            </p:stCondLst>
                            <p:childTnLst>
                              <p:par>
                                <p:cTn id="17" presetID="29"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childTnLst>
                          </p:cTn>
                        </p:par>
                        <p:par>
                          <p:cTn id="22" fill="hold">
                            <p:stCondLst>
                              <p:cond delay="2000"/>
                            </p:stCondLst>
                            <p:childTnLst>
                              <p:par>
                                <p:cTn id="23" presetID="29"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ppt_x</p:attrName>
                                        </p:attrNameLst>
                                      </p:cBhvr>
                                      <p:tavLst>
                                        <p:tav tm="0">
                                          <p:val>
                                            <p:strVal val="#ppt_x-.2"/>
                                          </p:val>
                                        </p:tav>
                                        <p:tav tm="100000">
                                          <p:val>
                                            <p:strVal val="#ppt_x"/>
                                          </p:val>
                                        </p:tav>
                                      </p:tavLst>
                                    </p:anim>
                                    <p:anim calcmode="lin" valueType="num">
                                      <p:cBhvr>
                                        <p:cTn id="2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animBg="1"/>
      <p:bldP spid="28675" grpId="0"/>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AutoShape 2"/>
          <p:cNvSpPr>
            <a:spLocks noChangeArrowheads="1"/>
          </p:cNvSpPr>
          <p:nvPr/>
        </p:nvSpPr>
        <p:spPr bwMode="auto">
          <a:xfrm>
            <a:off x="0" y="428604"/>
            <a:ext cx="9144000" cy="6786610"/>
          </a:xfrm>
          <a:prstGeom prst="horizontalScroll">
            <a:avLst>
              <a:gd name="adj" fmla="val 6204"/>
            </a:avLst>
          </a:prstGeom>
          <a:solidFill>
            <a:srgbClr val="FFFFCC"/>
          </a:solidFill>
          <a:ln w="9525">
            <a:solidFill>
              <a:schemeClr val="tx1"/>
            </a:solidFill>
            <a:round/>
            <a:headEnd/>
            <a:tailEnd/>
          </a:ln>
        </p:spPr>
        <p:txBody>
          <a:bodyPr wrap="none" anchor="ctr"/>
          <a:lstStyle/>
          <a:p>
            <a:endParaRPr lang="en-US"/>
          </a:p>
        </p:txBody>
      </p:sp>
      <p:sp>
        <p:nvSpPr>
          <p:cNvPr id="25604" name="AutoShape 4"/>
          <p:cNvSpPr>
            <a:spLocks noChangeArrowheads="1"/>
          </p:cNvSpPr>
          <p:nvPr/>
        </p:nvSpPr>
        <p:spPr bwMode="auto">
          <a:xfrm>
            <a:off x="571472" y="1214422"/>
            <a:ext cx="8040689" cy="857256"/>
          </a:xfrm>
          <a:prstGeom prst="roundRect">
            <a:avLst>
              <a:gd name="adj" fmla="val 16667"/>
            </a:avLst>
          </a:prstGeom>
          <a:solidFill>
            <a:srgbClr val="FFFFCC"/>
          </a:solidFill>
          <a:ln w="9525">
            <a:solidFill>
              <a:srgbClr val="FFFFCC"/>
            </a:solidFill>
            <a:round/>
            <a:headEnd/>
            <a:tailEnd/>
          </a:ln>
        </p:spPr>
        <p:txBody>
          <a:bodyPr wrap="none" anchor="ctr"/>
          <a:lstStyle/>
          <a:p>
            <a:r>
              <a:rPr lang="fa-IR" sz="3200" b="1" dirty="0">
                <a:cs typeface="B Nazanin" panose="00000400000000000000" pitchFamily="2" charset="-78"/>
              </a:rPr>
              <a:t>تعداد واحد دامی </a:t>
            </a:r>
            <a:r>
              <a:rPr lang="fa-IR" sz="3200" b="1" dirty="0" smtClean="0">
                <a:cs typeface="B Nazanin" panose="00000400000000000000" pitchFamily="2" charset="-78"/>
              </a:rPr>
              <a:t>استان</a:t>
            </a:r>
          </a:p>
          <a:p>
            <a:r>
              <a:rPr lang="fa-IR" sz="2400" b="1" dirty="0" smtClean="0">
                <a:cs typeface="B Yagut" pitchFamily="2" charset="-78"/>
              </a:rPr>
              <a:t>       </a:t>
            </a:r>
            <a:r>
              <a:rPr lang="fa-IR" sz="3200" b="1" dirty="0">
                <a:solidFill>
                  <a:srgbClr val="FF0000"/>
                </a:solidFill>
                <a:cs typeface="B Yagut" pitchFamily="2" charset="-78"/>
              </a:rPr>
              <a:t>8.91</a:t>
            </a:r>
            <a:r>
              <a:rPr lang="fa-IR" sz="3200" b="1" dirty="0">
                <a:cs typeface="B Yagut" pitchFamily="2" charset="-78"/>
              </a:rPr>
              <a:t> </a:t>
            </a:r>
            <a:r>
              <a:rPr lang="fa-IR" sz="2400" b="1" dirty="0">
                <a:cs typeface="B Yagut" pitchFamily="2" charset="-78"/>
              </a:rPr>
              <a:t>میلیون واحد </a:t>
            </a:r>
            <a:r>
              <a:rPr lang="fa-IR" sz="2400" b="1" dirty="0">
                <a:solidFill>
                  <a:srgbClr val="FF0000"/>
                </a:solidFill>
                <a:cs typeface="B Yagut" pitchFamily="2" charset="-78"/>
              </a:rPr>
              <a:t> </a:t>
            </a:r>
            <a:r>
              <a:rPr lang="fa-IR" sz="2400" b="1" dirty="0" smtClean="0">
                <a:solidFill>
                  <a:srgbClr val="FF0000"/>
                </a:solidFill>
                <a:cs typeface="B Yagut" pitchFamily="2" charset="-78"/>
              </a:rPr>
              <a:t>        </a:t>
            </a:r>
            <a:r>
              <a:rPr lang="fa-IR" sz="3200" b="1" dirty="0" smtClean="0">
                <a:solidFill>
                  <a:srgbClr val="FF0000"/>
                </a:solidFill>
                <a:cs typeface="B Yagut" pitchFamily="2" charset="-78"/>
              </a:rPr>
              <a:t>6.19  </a:t>
            </a:r>
            <a:r>
              <a:rPr lang="fa-IR" sz="2400" b="1" dirty="0" smtClean="0">
                <a:cs typeface="B Yagut" pitchFamily="2" charset="-78"/>
              </a:rPr>
              <a:t>درصد کشور           رتبه</a:t>
            </a:r>
            <a:r>
              <a:rPr lang="fa-IR" sz="3200" b="1" dirty="0" smtClean="0">
                <a:solidFill>
                  <a:srgbClr val="FF0000"/>
                </a:solidFill>
                <a:cs typeface="B Yagut" pitchFamily="2" charset="-78"/>
              </a:rPr>
              <a:t>3</a:t>
            </a:r>
            <a:endParaRPr lang="en-US" sz="3200" b="1" dirty="0">
              <a:solidFill>
                <a:srgbClr val="FF0000"/>
              </a:solidFill>
              <a:cs typeface="B Yagut" pitchFamily="2" charset="-78"/>
            </a:endParaRPr>
          </a:p>
        </p:txBody>
      </p:sp>
      <p:sp>
        <p:nvSpPr>
          <p:cNvPr id="25606" name="AutoShape 6"/>
          <p:cNvSpPr>
            <a:spLocks noChangeArrowheads="1"/>
          </p:cNvSpPr>
          <p:nvPr/>
        </p:nvSpPr>
        <p:spPr bwMode="auto">
          <a:xfrm>
            <a:off x="785754" y="3208337"/>
            <a:ext cx="8358246" cy="3649663"/>
          </a:xfrm>
          <a:prstGeom prst="roundRect">
            <a:avLst>
              <a:gd name="adj" fmla="val 16667"/>
            </a:avLst>
          </a:prstGeom>
          <a:solidFill>
            <a:srgbClr val="FFFFCC"/>
          </a:solidFill>
          <a:ln w="9525">
            <a:solidFill>
              <a:srgbClr val="FFFFCC"/>
            </a:solidFill>
            <a:round/>
            <a:headEnd/>
            <a:tailEnd/>
          </a:ln>
        </p:spPr>
        <p:txBody>
          <a:bodyPr wrap="none" anchor="ctr"/>
          <a:lstStyle/>
          <a:p>
            <a:pPr>
              <a:lnSpc>
                <a:spcPct val="150000"/>
              </a:lnSpc>
            </a:pPr>
            <a:r>
              <a:rPr lang="fa-IR" sz="2400" b="1" dirty="0" smtClean="0">
                <a:cs typeface="Zar" pitchFamily="2" charset="-78"/>
              </a:rPr>
              <a:t>                                                     سهم از کشور                       رتبه</a:t>
            </a:r>
          </a:p>
          <a:p>
            <a:pPr>
              <a:lnSpc>
                <a:spcPct val="150000"/>
              </a:lnSpc>
            </a:pPr>
            <a:r>
              <a:rPr lang="fa-IR" sz="2400" b="1" dirty="0" smtClean="0">
                <a:cs typeface="Zar" pitchFamily="2" charset="-78"/>
              </a:rPr>
              <a:t>گوشت </a:t>
            </a:r>
            <a:r>
              <a:rPr lang="fa-IR" sz="2400" b="1" dirty="0">
                <a:cs typeface="Zar" pitchFamily="2" charset="-78"/>
              </a:rPr>
              <a:t>قرمز      </a:t>
            </a:r>
            <a:r>
              <a:rPr lang="fa-IR" sz="2400" b="1" dirty="0" smtClean="0">
                <a:cs typeface="Zar" pitchFamily="2" charset="-78"/>
              </a:rPr>
              <a:t> </a:t>
            </a:r>
            <a:r>
              <a:rPr lang="fa-IR" sz="2400" b="1" dirty="0" smtClean="0">
                <a:solidFill>
                  <a:srgbClr val="FF0000"/>
                </a:solidFill>
                <a:cs typeface="Zar" pitchFamily="2" charset="-78"/>
              </a:rPr>
              <a:t>69.6</a:t>
            </a:r>
            <a:r>
              <a:rPr lang="fa-IR" sz="2400" b="1" dirty="0" smtClean="0">
                <a:cs typeface="Zar" pitchFamily="2" charset="-78"/>
              </a:rPr>
              <a:t> </a:t>
            </a:r>
            <a:r>
              <a:rPr lang="fa-IR" b="1" dirty="0" smtClean="0">
                <a:cs typeface="Zar" pitchFamily="2" charset="-78"/>
              </a:rPr>
              <a:t>هزارتن</a:t>
            </a:r>
            <a:r>
              <a:rPr lang="fa-IR" sz="2400" b="1" dirty="0" smtClean="0">
                <a:cs typeface="Zar" pitchFamily="2" charset="-78"/>
              </a:rPr>
              <a:t>               </a:t>
            </a:r>
            <a:r>
              <a:rPr lang="fa-IR" sz="2400" b="1" dirty="0">
                <a:solidFill>
                  <a:srgbClr val="FF0000"/>
                </a:solidFill>
                <a:cs typeface="Zar" pitchFamily="2" charset="-78"/>
              </a:rPr>
              <a:t>7.5</a:t>
            </a:r>
            <a:r>
              <a:rPr lang="fa-IR" sz="2400" b="1" dirty="0">
                <a:cs typeface="Zar" pitchFamily="2" charset="-78"/>
              </a:rPr>
              <a:t> </a:t>
            </a:r>
            <a:r>
              <a:rPr lang="fa-IR" sz="2400" b="1" dirty="0" smtClean="0">
                <a:cs typeface="Zar" pitchFamily="2" charset="-78"/>
              </a:rPr>
              <a:t>                                </a:t>
            </a:r>
            <a:r>
              <a:rPr lang="fa-IR" sz="2400" b="1" dirty="0" smtClean="0">
                <a:solidFill>
                  <a:srgbClr val="FF0000"/>
                </a:solidFill>
                <a:cs typeface="Zar" pitchFamily="2" charset="-78"/>
              </a:rPr>
              <a:t>سوم</a:t>
            </a:r>
            <a:endParaRPr lang="fa-IR" sz="2400" b="1" dirty="0">
              <a:cs typeface="Zar" pitchFamily="2" charset="-78"/>
            </a:endParaRPr>
          </a:p>
          <a:p>
            <a:pPr>
              <a:lnSpc>
                <a:spcPct val="150000"/>
              </a:lnSpc>
            </a:pPr>
            <a:r>
              <a:rPr lang="fa-IR" sz="2400" b="1" dirty="0">
                <a:cs typeface="Zar" pitchFamily="2" charset="-78"/>
              </a:rPr>
              <a:t>شير       </a:t>
            </a:r>
            <a:r>
              <a:rPr lang="fa-IR" sz="2400" b="1" dirty="0" smtClean="0">
                <a:cs typeface="Zar" pitchFamily="2" charset="-78"/>
              </a:rPr>
              <a:t>           </a:t>
            </a:r>
            <a:r>
              <a:rPr lang="fa-IR" sz="2400" b="1" dirty="0" smtClean="0">
                <a:solidFill>
                  <a:srgbClr val="FF0000"/>
                </a:solidFill>
                <a:cs typeface="Zar" pitchFamily="2" charset="-78"/>
              </a:rPr>
              <a:t>842.1</a:t>
            </a:r>
            <a:r>
              <a:rPr lang="fa-IR" sz="2400" b="1" dirty="0" smtClean="0">
                <a:cs typeface="Zar" pitchFamily="2" charset="-78"/>
              </a:rPr>
              <a:t> </a:t>
            </a:r>
            <a:r>
              <a:rPr lang="fa-IR" b="1" dirty="0" smtClean="0">
                <a:cs typeface="Zar" pitchFamily="2" charset="-78"/>
              </a:rPr>
              <a:t>هزارتن</a:t>
            </a:r>
            <a:r>
              <a:rPr lang="fa-IR" sz="2400" b="1" dirty="0" smtClean="0">
                <a:cs typeface="Zar" pitchFamily="2" charset="-78"/>
              </a:rPr>
              <a:t>              </a:t>
            </a:r>
            <a:r>
              <a:rPr lang="fa-IR" sz="2400" b="1" dirty="0">
                <a:solidFill>
                  <a:srgbClr val="FF0000"/>
                </a:solidFill>
                <a:cs typeface="Zar" pitchFamily="2" charset="-78"/>
              </a:rPr>
              <a:t>10.6</a:t>
            </a:r>
            <a:r>
              <a:rPr lang="fa-IR" sz="2400" b="1" dirty="0">
                <a:cs typeface="Zar" pitchFamily="2" charset="-78"/>
              </a:rPr>
              <a:t>      </a:t>
            </a:r>
            <a:r>
              <a:rPr lang="fa-IR" sz="2400" b="1" dirty="0" smtClean="0">
                <a:cs typeface="Zar" pitchFamily="2" charset="-78"/>
              </a:rPr>
              <a:t>                        </a:t>
            </a:r>
            <a:r>
              <a:rPr lang="fa-IR" sz="2400" b="1" dirty="0" smtClean="0">
                <a:solidFill>
                  <a:srgbClr val="FF0000"/>
                </a:solidFill>
                <a:cs typeface="Zar" pitchFamily="2" charset="-78"/>
              </a:rPr>
              <a:t>چهارم</a:t>
            </a:r>
            <a:endParaRPr lang="fa-IR" sz="2400" b="1" dirty="0">
              <a:solidFill>
                <a:srgbClr val="FF0000"/>
              </a:solidFill>
              <a:cs typeface="Zar" pitchFamily="2" charset="-78"/>
            </a:endParaRPr>
          </a:p>
          <a:p>
            <a:pPr>
              <a:lnSpc>
                <a:spcPct val="150000"/>
              </a:lnSpc>
            </a:pPr>
            <a:r>
              <a:rPr lang="fa-IR" sz="2400" b="1" dirty="0" smtClean="0">
                <a:cs typeface="Zar" pitchFamily="2" charset="-78"/>
              </a:rPr>
              <a:t>تخم </a:t>
            </a:r>
            <a:r>
              <a:rPr lang="fa-IR" sz="2400" b="1" dirty="0">
                <a:cs typeface="Zar" pitchFamily="2" charset="-78"/>
              </a:rPr>
              <a:t>مرغ     </a:t>
            </a:r>
            <a:r>
              <a:rPr lang="fa-IR" sz="2400" b="1" dirty="0" smtClean="0">
                <a:cs typeface="Zar" pitchFamily="2" charset="-78"/>
              </a:rPr>
              <a:t>     </a:t>
            </a:r>
            <a:r>
              <a:rPr lang="fa-IR" sz="2400" b="1" dirty="0" smtClean="0">
                <a:solidFill>
                  <a:srgbClr val="FF0000"/>
                </a:solidFill>
                <a:cs typeface="Zar" pitchFamily="2" charset="-78"/>
              </a:rPr>
              <a:t>82.3</a:t>
            </a:r>
            <a:r>
              <a:rPr lang="fa-IR" sz="2400" b="1" dirty="0" smtClean="0">
                <a:cs typeface="Zar" pitchFamily="2" charset="-78"/>
              </a:rPr>
              <a:t> </a:t>
            </a:r>
            <a:r>
              <a:rPr lang="fa-IR" b="1" dirty="0" smtClean="0">
                <a:cs typeface="Zar" pitchFamily="2" charset="-78"/>
              </a:rPr>
              <a:t>هزارتن</a:t>
            </a:r>
            <a:r>
              <a:rPr lang="fa-IR" sz="2400" b="1" dirty="0" smtClean="0">
                <a:cs typeface="Zar" pitchFamily="2" charset="-78"/>
              </a:rPr>
              <a:t>                  </a:t>
            </a:r>
            <a:r>
              <a:rPr lang="fa-IR" sz="2400" b="1" dirty="0">
                <a:solidFill>
                  <a:srgbClr val="FF0000"/>
                </a:solidFill>
                <a:cs typeface="Zar" pitchFamily="2" charset="-78"/>
              </a:rPr>
              <a:t>7 </a:t>
            </a:r>
            <a:r>
              <a:rPr lang="fa-IR" sz="2400" b="1" dirty="0">
                <a:cs typeface="Zar" pitchFamily="2" charset="-78"/>
              </a:rPr>
              <a:t> </a:t>
            </a:r>
            <a:r>
              <a:rPr lang="fa-IR" sz="2400" b="1" dirty="0" smtClean="0">
                <a:cs typeface="Zar" pitchFamily="2" charset="-78"/>
              </a:rPr>
              <a:t>                                 </a:t>
            </a:r>
            <a:r>
              <a:rPr lang="fa-IR" sz="2400" b="1" dirty="0" smtClean="0">
                <a:solidFill>
                  <a:srgbClr val="FF0000"/>
                </a:solidFill>
                <a:cs typeface="Zar" pitchFamily="2" charset="-78"/>
              </a:rPr>
              <a:t>دوم</a:t>
            </a:r>
            <a:endParaRPr lang="fa-IR" sz="2400" b="1" dirty="0">
              <a:solidFill>
                <a:srgbClr val="FF0000"/>
              </a:solidFill>
              <a:cs typeface="Zar" pitchFamily="2" charset="-78"/>
            </a:endParaRPr>
          </a:p>
          <a:p>
            <a:r>
              <a:rPr lang="en-US" sz="2400" b="1" dirty="0" smtClean="0">
                <a:solidFill>
                  <a:schemeClr val="accent2"/>
                </a:solidFill>
                <a:cs typeface="Zar" pitchFamily="2" charset="-78"/>
              </a:rPr>
              <a:t>                     </a:t>
            </a:r>
            <a:endParaRPr lang="en-US" sz="2400" b="1" dirty="0">
              <a:solidFill>
                <a:schemeClr val="accent2"/>
              </a:solidFill>
              <a:cs typeface="Zar" pitchFamily="2" charset="-78"/>
            </a:endParaRPr>
          </a:p>
        </p:txBody>
      </p:sp>
      <p:pic>
        <p:nvPicPr>
          <p:cNvPr id="30727" name="Picture 8"/>
          <p:cNvPicPr>
            <a:picLocks noChangeAspect="1" noChangeArrowheads="1" noCrop="1"/>
          </p:cNvPicPr>
          <p:nvPr/>
        </p:nvPicPr>
        <p:blipFill>
          <a:blip r:embed="rId3" cstate="print"/>
          <a:srcRect/>
          <a:stretch>
            <a:fillRect/>
          </a:stretch>
        </p:blipFill>
        <p:spPr bwMode="auto">
          <a:xfrm>
            <a:off x="0" y="0"/>
            <a:ext cx="762000" cy="552450"/>
          </a:xfrm>
          <a:prstGeom prst="rect">
            <a:avLst/>
          </a:prstGeom>
          <a:noFill/>
          <a:ln w="9525">
            <a:noFill/>
            <a:miter lim="800000"/>
            <a:headEnd/>
            <a:tailEnd/>
          </a:ln>
        </p:spPr>
      </p:pic>
      <p:sp>
        <p:nvSpPr>
          <p:cNvPr id="8" name="AutoShape 7"/>
          <p:cNvSpPr>
            <a:spLocks noChangeArrowheads="1"/>
          </p:cNvSpPr>
          <p:nvPr/>
        </p:nvSpPr>
        <p:spPr bwMode="auto">
          <a:xfrm>
            <a:off x="642910" y="2357430"/>
            <a:ext cx="8215370" cy="571504"/>
          </a:xfrm>
          <a:prstGeom prst="roundRect">
            <a:avLst>
              <a:gd name="adj" fmla="val 16667"/>
            </a:avLst>
          </a:prstGeom>
          <a:solidFill>
            <a:srgbClr val="FFFFCC"/>
          </a:solidFill>
          <a:ln w="9525">
            <a:solidFill>
              <a:srgbClr val="FFFFCC"/>
            </a:solidFill>
            <a:round/>
            <a:headEnd/>
            <a:tailEnd/>
          </a:ln>
        </p:spPr>
        <p:txBody>
          <a:bodyPr wrap="none" anchor="ctr"/>
          <a:lstStyle/>
          <a:p>
            <a:r>
              <a:rPr lang="fa-IR" sz="3600" b="1" dirty="0">
                <a:solidFill>
                  <a:schemeClr val="accent2"/>
                </a:solidFill>
                <a:cs typeface="B Nazanin" pitchFamily="2" charset="-78"/>
              </a:rPr>
              <a:t>تولیدات دامی: </a:t>
            </a:r>
            <a:r>
              <a:rPr lang="fa-IR" sz="3600" b="1" dirty="0" smtClean="0">
                <a:solidFill>
                  <a:schemeClr val="accent2"/>
                </a:solidFill>
                <a:cs typeface="B Nazanin" pitchFamily="2" charset="-78"/>
              </a:rPr>
              <a:t>  </a:t>
            </a:r>
            <a:r>
              <a:rPr lang="fa-IR" sz="3200" b="1" dirty="0" smtClean="0">
                <a:solidFill>
                  <a:srgbClr val="FF0000"/>
                </a:solidFill>
                <a:cs typeface="B Nazanin" pitchFamily="2" charset="-78"/>
              </a:rPr>
              <a:t>1089.4</a:t>
            </a:r>
            <a:r>
              <a:rPr lang="fa-IR" sz="3200" b="1" dirty="0" smtClean="0">
                <a:solidFill>
                  <a:schemeClr val="accent2"/>
                </a:solidFill>
                <a:cs typeface="B Nazanin" pitchFamily="2" charset="-78"/>
              </a:rPr>
              <a:t> </a:t>
            </a:r>
            <a:r>
              <a:rPr lang="fa-IR" sz="3200" b="1" dirty="0">
                <a:solidFill>
                  <a:schemeClr val="accent2"/>
                </a:solidFill>
                <a:cs typeface="B Nazanin" pitchFamily="2" charset="-78"/>
              </a:rPr>
              <a:t>هزار تن                 </a:t>
            </a:r>
            <a:r>
              <a:rPr lang="fa-IR" sz="3200" b="1" dirty="0" smtClean="0">
                <a:solidFill>
                  <a:schemeClr val="accent2"/>
                </a:solidFill>
                <a:cs typeface="B Nazanin" pitchFamily="2" charset="-78"/>
              </a:rPr>
              <a:t>  </a:t>
            </a:r>
            <a:endParaRPr lang="en-US" sz="3200" b="1" dirty="0">
              <a:solidFill>
                <a:srgbClr val="FF0000"/>
              </a:solidFill>
              <a:cs typeface="Zar" pitchFamily="2" charset="-78"/>
            </a:endParaRPr>
          </a:p>
        </p:txBody>
      </p:sp>
      <p:sp>
        <p:nvSpPr>
          <p:cNvPr id="9" name="Text Box 3"/>
          <p:cNvSpPr txBox="1">
            <a:spLocks noChangeArrowheads="1"/>
          </p:cNvSpPr>
          <p:nvPr/>
        </p:nvSpPr>
        <p:spPr bwMode="auto">
          <a:xfrm>
            <a:off x="184150" y="259353"/>
            <a:ext cx="8774113" cy="641350"/>
          </a:xfrm>
          <a:prstGeom prst="rect">
            <a:avLst/>
          </a:prstGeom>
          <a:noFill/>
          <a:ln w="9525">
            <a:noFill/>
            <a:miter lim="800000"/>
            <a:headEnd/>
            <a:tailEnd/>
          </a:ln>
        </p:spPr>
        <p:txBody>
          <a:bodyPr>
            <a:spAutoFit/>
          </a:bodyPr>
          <a:lstStyle/>
          <a:p>
            <a:pPr algn="ctr" eaLnBrk="1" hangingPunct="1"/>
            <a:r>
              <a:rPr lang="fa-IR" sz="3600"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cs typeface="B Titr" panose="00000700000000000000" pitchFamily="2" charset="-78"/>
              </a:rPr>
              <a:t>تولیدات </a:t>
            </a:r>
            <a:r>
              <a:rPr lang="fa-IR" sz="3600"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cs typeface="B Titr" panose="00000700000000000000" pitchFamily="2" charset="-78"/>
              </a:rPr>
              <a:t>دامی</a:t>
            </a:r>
            <a:endParaRPr lang="en-US" sz="3600"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cs typeface="B Titr" panose="00000700000000000000" pitchFamily="2" charset="-78"/>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5602"/>
                                        </p:tgtEl>
                                        <p:attrNameLst>
                                          <p:attrName>style.visibility</p:attrName>
                                        </p:attrNameLst>
                                      </p:cBhvr>
                                      <p:to>
                                        <p:strVal val="visible"/>
                                      </p:to>
                                    </p:set>
                                    <p:animEffect transition="in" filter="dissolve">
                                      <p:cBhvr>
                                        <p:cTn id="14" dur="500"/>
                                        <p:tgtEl>
                                          <p:spTgt spid="25602"/>
                                        </p:tgtEl>
                                      </p:cBhvr>
                                    </p:animEffect>
                                  </p:childTnLst>
                                </p:cTn>
                              </p:par>
                            </p:childTnLst>
                          </p:cTn>
                        </p:par>
                      </p:childTnLst>
                    </p:cTn>
                  </p:par>
                  <p:par>
                    <p:cTn id="15" fill="hold">
                      <p:stCondLst>
                        <p:cond delay="indefinite"/>
                      </p:stCondLst>
                      <p:childTnLst>
                        <p:par>
                          <p:cTn id="16" fill="hold" nodeType="after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25604"/>
                                        </p:tgtEl>
                                        <p:attrNameLst>
                                          <p:attrName>style.visibility</p:attrName>
                                        </p:attrNameLst>
                                      </p:cBhvr>
                                      <p:to>
                                        <p:strVal val="visible"/>
                                      </p:to>
                                    </p:set>
                                    <p:anim calcmode="lin" valueType="num">
                                      <p:cBhvr>
                                        <p:cTn id="19" dur="1000" fill="hold"/>
                                        <p:tgtEl>
                                          <p:spTgt spid="25604"/>
                                        </p:tgtEl>
                                        <p:attrNameLst>
                                          <p:attrName>ppt_x</p:attrName>
                                        </p:attrNameLst>
                                      </p:cBhvr>
                                      <p:tavLst>
                                        <p:tav tm="0">
                                          <p:val>
                                            <p:strVal val="#ppt_x-.2"/>
                                          </p:val>
                                        </p:tav>
                                        <p:tav tm="100000">
                                          <p:val>
                                            <p:strVal val="#ppt_x"/>
                                          </p:val>
                                        </p:tav>
                                      </p:tavLst>
                                    </p:anim>
                                    <p:anim calcmode="lin" valueType="num">
                                      <p:cBhvr>
                                        <p:cTn id="20" dur="1000" fill="hold"/>
                                        <p:tgtEl>
                                          <p:spTgt spid="2560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2560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nodeType="afterGroup">
                            <p:stCondLst>
                              <p:cond delay="0"/>
                            </p:stCondLst>
                            <p:childTnLst>
                              <p:par>
                                <p:cTn id="31" presetID="29" presetClass="entr" presetSubtype="0" fill="hold" grpId="0" nodeType="clickEffect">
                                  <p:stCondLst>
                                    <p:cond delay="0"/>
                                  </p:stCondLst>
                                  <p:childTnLst>
                                    <p:set>
                                      <p:cBhvr>
                                        <p:cTn id="32" dur="1" fill="hold">
                                          <p:stCondLst>
                                            <p:cond delay="0"/>
                                          </p:stCondLst>
                                        </p:cTn>
                                        <p:tgtEl>
                                          <p:spTgt spid="25606"/>
                                        </p:tgtEl>
                                        <p:attrNameLst>
                                          <p:attrName>style.visibility</p:attrName>
                                        </p:attrNameLst>
                                      </p:cBhvr>
                                      <p:to>
                                        <p:strVal val="visible"/>
                                      </p:to>
                                    </p:set>
                                    <p:anim calcmode="lin" valueType="num">
                                      <p:cBhvr>
                                        <p:cTn id="33" dur="1000" fill="hold"/>
                                        <p:tgtEl>
                                          <p:spTgt spid="25606"/>
                                        </p:tgtEl>
                                        <p:attrNameLst>
                                          <p:attrName>ppt_x</p:attrName>
                                        </p:attrNameLst>
                                      </p:cBhvr>
                                      <p:tavLst>
                                        <p:tav tm="0">
                                          <p:val>
                                            <p:strVal val="#ppt_x-.2"/>
                                          </p:val>
                                        </p:tav>
                                        <p:tav tm="100000">
                                          <p:val>
                                            <p:strVal val="#ppt_x"/>
                                          </p:val>
                                        </p:tav>
                                      </p:tavLst>
                                    </p:anim>
                                    <p:anim calcmode="lin" valueType="num">
                                      <p:cBhvr>
                                        <p:cTn id="34" dur="1000" fill="hold"/>
                                        <p:tgtEl>
                                          <p:spTgt spid="25606"/>
                                        </p:tgtEl>
                                        <p:attrNameLst>
                                          <p:attrName>ppt_y</p:attrName>
                                        </p:attrNameLst>
                                      </p:cBhvr>
                                      <p:tavLst>
                                        <p:tav tm="0">
                                          <p:val>
                                            <p:strVal val="#ppt_y"/>
                                          </p:val>
                                        </p:tav>
                                        <p:tav tm="100000">
                                          <p:val>
                                            <p:strVal val="#ppt_y"/>
                                          </p:val>
                                        </p:tav>
                                      </p:tavLst>
                                    </p:anim>
                                    <p:animEffect transition="in" filter="wipe(right)" prLst="gradientSize: 0.1">
                                      <p:cBhvr>
                                        <p:cTn id="35" dur="1000"/>
                                        <p:tgtEl>
                                          <p:spTgt spid="256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animBg="1"/>
      <p:bldP spid="25604" grpId="0" animBg="1"/>
      <p:bldP spid="25606" grpId="0" animBg="1"/>
      <p:bldP spid="8"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03" name="Text Box 7"/>
          <p:cNvSpPr txBox="1">
            <a:spLocks noChangeArrowheads="1"/>
          </p:cNvSpPr>
          <p:nvPr/>
        </p:nvSpPr>
        <p:spPr bwMode="auto">
          <a:xfrm>
            <a:off x="3631799" y="287338"/>
            <a:ext cx="2097084" cy="584775"/>
          </a:xfrm>
          <a:prstGeom prst="rect">
            <a:avLst/>
          </a:prstGeom>
          <a:noFill/>
          <a:ln w="9525">
            <a:noFill/>
            <a:miter lim="800000"/>
            <a:headEnd/>
            <a:tailEnd/>
          </a:ln>
        </p:spPr>
        <p:txBody>
          <a:bodyPr>
            <a:spAutoFit/>
          </a:bodyPr>
          <a:lstStyle/>
          <a:p>
            <a:pPr algn="ctr" eaLnBrk="1" hangingPunct="1"/>
            <a:r>
              <a:rPr lang="fa-IR" sz="3200"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cs typeface="B Titr" panose="00000700000000000000" pitchFamily="2" charset="-78"/>
              </a:rPr>
              <a:t>آب</a:t>
            </a:r>
            <a:endParaRPr lang="en-US" sz="3200"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cs typeface="B Titr" panose="00000700000000000000" pitchFamily="2" charset="-78"/>
            </a:endParaRPr>
          </a:p>
        </p:txBody>
      </p:sp>
      <p:pic>
        <p:nvPicPr>
          <p:cNvPr id="33797" name="Picture 8"/>
          <p:cNvPicPr>
            <a:picLocks noChangeAspect="1" noChangeArrowheads="1" noCrop="1"/>
          </p:cNvPicPr>
          <p:nvPr/>
        </p:nvPicPr>
        <p:blipFill>
          <a:blip r:embed="rId3" cstate="print"/>
          <a:srcRect/>
          <a:stretch>
            <a:fillRect/>
          </a:stretch>
        </p:blipFill>
        <p:spPr bwMode="auto">
          <a:xfrm>
            <a:off x="0" y="0"/>
            <a:ext cx="762000" cy="552450"/>
          </a:xfrm>
          <a:prstGeom prst="rect">
            <a:avLst/>
          </a:prstGeom>
          <a:noFill/>
          <a:ln w="9525">
            <a:noFill/>
            <a:miter lim="800000"/>
            <a:headEnd/>
            <a:tailEnd/>
          </a:ln>
        </p:spPr>
      </p:pic>
      <p:sp>
        <p:nvSpPr>
          <p:cNvPr id="12" name="AutoShape 2"/>
          <p:cNvSpPr>
            <a:spLocks noChangeArrowheads="1"/>
          </p:cNvSpPr>
          <p:nvPr/>
        </p:nvSpPr>
        <p:spPr bwMode="auto">
          <a:xfrm>
            <a:off x="292491" y="552450"/>
            <a:ext cx="8775700" cy="6476950"/>
          </a:xfrm>
          <a:prstGeom prst="horizontalScroll">
            <a:avLst>
              <a:gd name="adj" fmla="val 6204"/>
            </a:avLst>
          </a:prstGeom>
          <a:solidFill>
            <a:srgbClr val="FFFFCC"/>
          </a:solidFill>
          <a:ln w="9525">
            <a:solidFill>
              <a:schemeClr val="tx1"/>
            </a:solidFill>
            <a:round/>
            <a:headEnd/>
            <a:tailEnd/>
          </a:ln>
        </p:spPr>
        <p:txBody>
          <a:bodyPr wrap="none" anchor="ctr"/>
          <a:lstStyle/>
          <a:p>
            <a:endParaRPr lang="en-US"/>
          </a:p>
        </p:txBody>
      </p:sp>
      <p:pic>
        <p:nvPicPr>
          <p:cNvPr id="33800" name="Picture 11"/>
          <p:cNvPicPr>
            <a:picLocks noChangeAspect="1" noChangeArrowheads="1" noCrop="1"/>
          </p:cNvPicPr>
          <p:nvPr/>
        </p:nvPicPr>
        <p:blipFill>
          <a:blip r:embed="rId3" cstate="print"/>
          <a:srcRect/>
          <a:stretch>
            <a:fillRect/>
          </a:stretch>
        </p:blipFill>
        <p:spPr bwMode="auto">
          <a:xfrm>
            <a:off x="0" y="0"/>
            <a:ext cx="762000" cy="552450"/>
          </a:xfrm>
          <a:prstGeom prst="rect">
            <a:avLst/>
          </a:prstGeom>
          <a:noFill/>
          <a:ln w="9525">
            <a:noFill/>
            <a:miter lim="800000"/>
            <a:headEnd/>
            <a:tailEnd/>
          </a:ln>
        </p:spPr>
      </p:pic>
      <p:sp>
        <p:nvSpPr>
          <p:cNvPr id="26" name="AutoShape 6"/>
          <p:cNvSpPr>
            <a:spLocks noChangeArrowheads="1"/>
          </p:cNvSpPr>
          <p:nvPr/>
        </p:nvSpPr>
        <p:spPr bwMode="auto">
          <a:xfrm>
            <a:off x="750692" y="1104900"/>
            <a:ext cx="8179026" cy="5492452"/>
          </a:xfrm>
          <a:prstGeom prst="roundRect">
            <a:avLst>
              <a:gd name="adj" fmla="val 16667"/>
            </a:avLst>
          </a:prstGeom>
          <a:solidFill>
            <a:srgbClr val="FFFFCC"/>
          </a:solidFill>
          <a:ln w="9525">
            <a:solidFill>
              <a:srgbClr val="FFFFCC"/>
            </a:solidFill>
            <a:round/>
            <a:headEnd/>
            <a:tailEnd/>
          </a:ln>
        </p:spPr>
        <p:txBody>
          <a:bodyPr wrap="none" anchor="t" anchorCtr="0"/>
          <a:lstStyle/>
          <a:p>
            <a:pPr>
              <a:lnSpc>
                <a:spcPct val="130000"/>
              </a:lnSpc>
            </a:pPr>
            <a:r>
              <a:rPr lang="fa-IR" sz="2400" b="1" dirty="0" smtClean="0">
                <a:solidFill>
                  <a:schemeClr val="accent2"/>
                </a:solidFill>
                <a:cs typeface="B Zar" panose="00000400000000000000" pitchFamily="2" charset="-78"/>
              </a:rPr>
              <a:t>سدهای در حال بهره برداری استان:                           </a:t>
            </a:r>
            <a:r>
              <a:rPr lang="fa-IR" sz="2400" b="1" dirty="0" smtClean="0">
                <a:solidFill>
                  <a:srgbClr val="FF0000"/>
                </a:solidFill>
                <a:cs typeface="B Zar" panose="00000400000000000000" pitchFamily="2" charset="-78"/>
              </a:rPr>
              <a:t>145</a:t>
            </a:r>
            <a:r>
              <a:rPr lang="fa-IR" sz="2400" b="1" dirty="0" smtClean="0">
                <a:cs typeface="B Zar" panose="00000400000000000000" pitchFamily="2" charset="-78"/>
              </a:rPr>
              <a:t> سد</a:t>
            </a:r>
          </a:p>
          <a:p>
            <a:pPr>
              <a:lnSpc>
                <a:spcPct val="130000"/>
              </a:lnSpc>
            </a:pPr>
            <a:r>
              <a:rPr lang="fa-IR" b="1" dirty="0" smtClean="0">
                <a:solidFill>
                  <a:schemeClr val="accent2"/>
                </a:solidFill>
                <a:cs typeface="B Zar" panose="00000400000000000000" pitchFamily="2" charset="-78"/>
              </a:rPr>
              <a:t>میزان آب قابل تنظیم سدهای در حال بهره برداری:                              </a:t>
            </a:r>
            <a:r>
              <a:rPr lang="fa-IR" sz="2800" b="1" dirty="0" smtClean="0">
                <a:solidFill>
                  <a:srgbClr val="FF0000"/>
                </a:solidFill>
                <a:cs typeface="B Zar" panose="00000400000000000000" pitchFamily="2" charset="-78"/>
              </a:rPr>
              <a:t>2054</a:t>
            </a:r>
            <a:r>
              <a:rPr lang="fa-IR" b="1" dirty="0">
                <a:solidFill>
                  <a:schemeClr val="accent2"/>
                </a:solidFill>
                <a:cs typeface="B Zar" panose="00000400000000000000" pitchFamily="2" charset="-78"/>
              </a:rPr>
              <a:t>میلیون متر مکعب</a:t>
            </a:r>
          </a:p>
          <a:p>
            <a:pPr>
              <a:lnSpc>
                <a:spcPct val="130000"/>
              </a:lnSpc>
            </a:pPr>
            <a:endParaRPr lang="fa-IR" b="1" dirty="0" smtClean="0">
              <a:solidFill>
                <a:schemeClr val="accent2"/>
              </a:solidFill>
              <a:cs typeface="B Zar" panose="00000400000000000000" pitchFamily="2" charset="-78"/>
            </a:endParaRPr>
          </a:p>
          <a:p>
            <a:pPr>
              <a:lnSpc>
                <a:spcPct val="130000"/>
              </a:lnSpc>
            </a:pPr>
            <a:r>
              <a:rPr lang="fa-IR" sz="2400" b="1" dirty="0" smtClean="0">
                <a:solidFill>
                  <a:schemeClr val="accent2"/>
                </a:solidFill>
                <a:cs typeface="B Zar" panose="00000400000000000000" pitchFamily="2" charset="-78"/>
              </a:rPr>
              <a:t>سدهای در حال احداث استان:                                  </a:t>
            </a:r>
            <a:r>
              <a:rPr lang="fa-IR" sz="2400" b="1" dirty="0" smtClean="0">
                <a:solidFill>
                  <a:srgbClr val="FF0000"/>
                </a:solidFill>
                <a:cs typeface="B Zar" panose="00000400000000000000" pitchFamily="2" charset="-78"/>
              </a:rPr>
              <a:t>9</a:t>
            </a:r>
            <a:r>
              <a:rPr lang="fa-IR" sz="2400" b="1" dirty="0" smtClean="0">
                <a:cs typeface="B Zar" panose="00000400000000000000" pitchFamily="2" charset="-78"/>
              </a:rPr>
              <a:t> سد</a:t>
            </a:r>
          </a:p>
          <a:p>
            <a:pPr>
              <a:lnSpc>
                <a:spcPct val="130000"/>
              </a:lnSpc>
            </a:pPr>
            <a:r>
              <a:rPr lang="fa-IR" b="1" dirty="0" smtClean="0">
                <a:solidFill>
                  <a:schemeClr val="accent2"/>
                </a:solidFill>
                <a:cs typeface="B Zar" panose="00000400000000000000" pitchFamily="2" charset="-78"/>
              </a:rPr>
              <a:t>میزان آب قابل تنظیم سدهای در حال احداث: </a:t>
            </a:r>
            <a:r>
              <a:rPr lang="fa-IR" sz="2000" b="1" dirty="0" smtClean="0">
                <a:solidFill>
                  <a:schemeClr val="accent2"/>
                </a:solidFill>
                <a:cs typeface="B Zar" panose="00000400000000000000" pitchFamily="2" charset="-78"/>
              </a:rPr>
              <a:t>                               </a:t>
            </a:r>
            <a:r>
              <a:rPr lang="fa-IR" sz="2800" b="1" dirty="0" smtClean="0">
                <a:solidFill>
                  <a:srgbClr val="FF0000"/>
                </a:solidFill>
                <a:cs typeface="B Zar" panose="00000400000000000000" pitchFamily="2" charset="-78"/>
              </a:rPr>
              <a:t>270 </a:t>
            </a:r>
            <a:r>
              <a:rPr lang="fa-IR" b="1" dirty="0" smtClean="0">
                <a:solidFill>
                  <a:schemeClr val="accent2"/>
                </a:solidFill>
                <a:cs typeface="B Zar" panose="00000400000000000000" pitchFamily="2" charset="-78"/>
              </a:rPr>
              <a:t>میلیون متر مکعب</a:t>
            </a:r>
            <a:endParaRPr lang="fa-IR" sz="2400" b="1" dirty="0" smtClean="0">
              <a:solidFill>
                <a:schemeClr val="accent2"/>
              </a:solidFill>
              <a:cs typeface="B Zar" panose="00000400000000000000" pitchFamily="2" charset="-78"/>
            </a:endParaRPr>
          </a:p>
          <a:p>
            <a:pPr>
              <a:lnSpc>
                <a:spcPct val="130000"/>
              </a:lnSpc>
            </a:pPr>
            <a:endParaRPr lang="fa-IR" sz="1600" b="1" dirty="0" smtClean="0">
              <a:solidFill>
                <a:schemeClr val="accent2"/>
              </a:solidFill>
              <a:cs typeface="B Zar" panose="00000400000000000000" pitchFamily="2" charset="-78"/>
            </a:endParaRPr>
          </a:p>
          <a:p>
            <a:pPr>
              <a:lnSpc>
                <a:spcPct val="130000"/>
              </a:lnSpc>
            </a:pPr>
            <a:r>
              <a:rPr lang="fa-IR" sz="2000" b="1" dirty="0" smtClean="0">
                <a:solidFill>
                  <a:schemeClr val="accent2"/>
                </a:solidFill>
                <a:cs typeface="B Zar" panose="00000400000000000000" pitchFamily="2" charset="-78"/>
              </a:rPr>
              <a:t>تعداد شبکه های آبیاری و زهکشی </a:t>
            </a:r>
            <a:r>
              <a:rPr lang="fa-IR" sz="1600" b="1" dirty="0" smtClean="0">
                <a:solidFill>
                  <a:schemeClr val="accent2"/>
                </a:solidFill>
                <a:cs typeface="B Zar" panose="00000400000000000000" pitchFamily="2" charset="-78"/>
              </a:rPr>
              <a:t>در حال بهره برداری استان              </a:t>
            </a:r>
            <a:r>
              <a:rPr lang="fa-IR" sz="2400" b="1" dirty="0" smtClean="0">
                <a:solidFill>
                  <a:srgbClr val="FF0000"/>
                </a:solidFill>
                <a:cs typeface="B Zar" panose="00000400000000000000" pitchFamily="2" charset="-78"/>
              </a:rPr>
              <a:t>17</a:t>
            </a:r>
            <a:r>
              <a:rPr lang="fa-IR" sz="2400" b="1" dirty="0" smtClean="0">
                <a:solidFill>
                  <a:schemeClr val="accent2"/>
                </a:solidFill>
                <a:cs typeface="B Zar" panose="00000400000000000000" pitchFamily="2" charset="-78"/>
              </a:rPr>
              <a:t> </a:t>
            </a:r>
            <a:r>
              <a:rPr lang="fa-IR" b="1" dirty="0" smtClean="0">
                <a:solidFill>
                  <a:schemeClr val="accent2"/>
                </a:solidFill>
                <a:cs typeface="B Zar" panose="00000400000000000000" pitchFamily="2" charset="-78"/>
              </a:rPr>
              <a:t>شبکه</a:t>
            </a:r>
            <a:endParaRPr lang="fa-IR" sz="2400" b="1" dirty="0" smtClean="0">
              <a:solidFill>
                <a:schemeClr val="accent2"/>
              </a:solidFill>
              <a:cs typeface="B Zar" panose="00000400000000000000" pitchFamily="2" charset="-78"/>
            </a:endParaRPr>
          </a:p>
          <a:p>
            <a:pPr>
              <a:lnSpc>
                <a:spcPct val="130000"/>
              </a:lnSpc>
            </a:pPr>
            <a:r>
              <a:rPr lang="fa-IR" sz="2400" b="1" dirty="0" smtClean="0">
                <a:solidFill>
                  <a:schemeClr val="accent2"/>
                </a:solidFill>
                <a:cs typeface="B Zar" panose="00000400000000000000" pitchFamily="2" charset="-78"/>
              </a:rPr>
              <a:t>مساحت اراضی تحت پوشش                                     </a:t>
            </a:r>
            <a:r>
              <a:rPr lang="fa-IR" sz="2400" b="1" dirty="0" smtClean="0">
                <a:solidFill>
                  <a:srgbClr val="FF0000"/>
                </a:solidFill>
                <a:cs typeface="B Zar" panose="00000400000000000000" pitchFamily="2" charset="-78"/>
              </a:rPr>
              <a:t>59000 </a:t>
            </a:r>
            <a:r>
              <a:rPr lang="fa-IR" b="1" dirty="0" smtClean="0">
                <a:solidFill>
                  <a:schemeClr val="accent2"/>
                </a:solidFill>
                <a:cs typeface="B Zar" panose="00000400000000000000" pitchFamily="2" charset="-78"/>
              </a:rPr>
              <a:t>هکتار</a:t>
            </a:r>
            <a:endParaRPr lang="fa-IR" sz="2400" b="1" dirty="0" smtClean="0">
              <a:solidFill>
                <a:schemeClr val="accent2"/>
              </a:solidFill>
              <a:cs typeface="B Zar" panose="00000400000000000000" pitchFamily="2" charset="-78"/>
            </a:endParaRPr>
          </a:p>
          <a:p>
            <a:pPr>
              <a:lnSpc>
                <a:spcPct val="130000"/>
              </a:lnSpc>
            </a:pPr>
            <a:endParaRPr lang="fa-IR" b="1" dirty="0" smtClean="0">
              <a:solidFill>
                <a:schemeClr val="accent2"/>
              </a:solidFill>
              <a:cs typeface="B Zar" panose="00000400000000000000" pitchFamily="2" charset="-78"/>
            </a:endParaRPr>
          </a:p>
          <a:p>
            <a:pPr>
              <a:lnSpc>
                <a:spcPct val="130000"/>
              </a:lnSpc>
            </a:pPr>
            <a:r>
              <a:rPr lang="fa-IR" sz="2000" b="1" dirty="0" smtClean="0">
                <a:solidFill>
                  <a:schemeClr val="accent2"/>
                </a:solidFill>
                <a:cs typeface="B Zar" panose="00000400000000000000" pitchFamily="2" charset="-78"/>
              </a:rPr>
              <a:t>تعداد شبکه های آبیاری و زهکشی </a:t>
            </a:r>
            <a:r>
              <a:rPr lang="fa-IR" sz="1600" b="1" dirty="0" smtClean="0">
                <a:solidFill>
                  <a:schemeClr val="accent2"/>
                </a:solidFill>
                <a:cs typeface="B Zar" panose="00000400000000000000" pitchFamily="2" charset="-78"/>
              </a:rPr>
              <a:t>در حال اجرای استان                     </a:t>
            </a:r>
            <a:r>
              <a:rPr lang="fa-IR" sz="2400" b="1" dirty="0" smtClean="0">
                <a:solidFill>
                  <a:srgbClr val="FF0000"/>
                </a:solidFill>
                <a:cs typeface="B Zar" panose="00000400000000000000" pitchFamily="2" charset="-78"/>
              </a:rPr>
              <a:t>15</a:t>
            </a:r>
            <a:r>
              <a:rPr lang="fa-IR" sz="2400" b="1" dirty="0" smtClean="0">
                <a:solidFill>
                  <a:schemeClr val="accent2"/>
                </a:solidFill>
                <a:cs typeface="B Zar" panose="00000400000000000000" pitchFamily="2" charset="-78"/>
              </a:rPr>
              <a:t> </a:t>
            </a:r>
            <a:r>
              <a:rPr lang="fa-IR" b="1" dirty="0" smtClean="0">
                <a:solidFill>
                  <a:schemeClr val="accent2"/>
                </a:solidFill>
                <a:cs typeface="B Zar" panose="00000400000000000000" pitchFamily="2" charset="-78"/>
              </a:rPr>
              <a:t>شبکه</a:t>
            </a:r>
            <a:endParaRPr lang="fa-IR" sz="2400" b="1" dirty="0" smtClean="0">
              <a:solidFill>
                <a:schemeClr val="accent2"/>
              </a:solidFill>
              <a:cs typeface="B Zar" panose="00000400000000000000" pitchFamily="2" charset="-78"/>
            </a:endParaRPr>
          </a:p>
          <a:p>
            <a:pPr>
              <a:lnSpc>
                <a:spcPct val="130000"/>
              </a:lnSpc>
            </a:pPr>
            <a:r>
              <a:rPr lang="fa-IR" sz="2400" b="1" dirty="0" smtClean="0">
                <a:solidFill>
                  <a:schemeClr val="accent2"/>
                </a:solidFill>
                <a:cs typeface="B Zar" panose="00000400000000000000" pitchFamily="2" charset="-78"/>
              </a:rPr>
              <a:t>مساحت اراضی تحت پوشش                                    </a:t>
            </a:r>
            <a:r>
              <a:rPr lang="fa-IR" sz="2400" b="1" dirty="0" smtClean="0">
                <a:solidFill>
                  <a:srgbClr val="FF0000"/>
                </a:solidFill>
                <a:cs typeface="B Zar" panose="00000400000000000000" pitchFamily="2" charset="-78"/>
              </a:rPr>
              <a:t>36000 </a:t>
            </a:r>
            <a:r>
              <a:rPr lang="fa-IR" b="1" dirty="0" smtClean="0">
                <a:solidFill>
                  <a:schemeClr val="accent2"/>
                </a:solidFill>
                <a:cs typeface="B Zar" panose="00000400000000000000" pitchFamily="2" charset="-78"/>
              </a:rPr>
              <a:t>هکتار</a:t>
            </a:r>
            <a:endParaRPr lang="fa-IR" sz="2400" b="1" dirty="0" smtClean="0">
              <a:solidFill>
                <a:schemeClr val="accent2"/>
              </a:solidFill>
              <a:cs typeface="B Zar" panose="00000400000000000000" pitchFamily="2" charset="-78"/>
            </a:endParaRPr>
          </a:p>
          <a:p>
            <a:pPr>
              <a:lnSpc>
                <a:spcPct val="150000"/>
              </a:lnSpc>
            </a:pPr>
            <a:endParaRPr lang="fa-IR" b="1" dirty="0" smtClean="0">
              <a:solidFill>
                <a:schemeClr val="accent2"/>
              </a:solidFill>
              <a:cs typeface="B Nazanin" pitchFamily="2" charset="-78"/>
            </a:endParaRPr>
          </a:p>
          <a:p>
            <a:pPr>
              <a:lnSpc>
                <a:spcPct val="150000"/>
              </a:lnSpc>
            </a:pPr>
            <a:endParaRPr lang="en-US" b="1" dirty="0">
              <a:cs typeface="B Nazanin" pitchFamily="2" charset="-78"/>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80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par>
                    <p:cTn id="14" fill="hold">
                      <p:stCondLst>
                        <p:cond delay="indefinite"/>
                      </p:stCondLst>
                      <p:childTnLst>
                        <p:par>
                          <p:cTn id="15" fill="hold" nodeType="after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3" grpId="0"/>
      <p:bldP spid="12" grpId="0" animBg="1"/>
      <p:bldP spid="2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ChangeArrowheads="1"/>
          </p:cNvSpPr>
          <p:nvPr/>
        </p:nvSpPr>
        <p:spPr bwMode="auto">
          <a:xfrm>
            <a:off x="184150" y="476250"/>
            <a:ext cx="8775700" cy="6381750"/>
          </a:xfrm>
          <a:prstGeom prst="horizontalScroll">
            <a:avLst>
              <a:gd name="adj" fmla="val 6204"/>
            </a:avLst>
          </a:prstGeom>
          <a:solidFill>
            <a:srgbClr val="FFFFCC"/>
          </a:solidFill>
          <a:ln w="9525">
            <a:solidFill>
              <a:schemeClr val="tx1"/>
            </a:solidFill>
            <a:round/>
            <a:headEnd/>
            <a:tailEnd/>
          </a:ln>
        </p:spPr>
        <p:txBody>
          <a:bodyPr wrap="none" anchor="ctr"/>
          <a:lstStyle/>
          <a:p>
            <a:endParaRPr lang="en-US"/>
          </a:p>
        </p:txBody>
      </p:sp>
      <p:sp>
        <p:nvSpPr>
          <p:cNvPr id="26627" name="Text Box 3"/>
          <p:cNvSpPr txBox="1">
            <a:spLocks noChangeArrowheads="1"/>
          </p:cNvSpPr>
          <p:nvPr/>
        </p:nvSpPr>
        <p:spPr bwMode="auto">
          <a:xfrm>
            <a:off x="0" y="188913"/>
            <a:ext cx="8774113" cy="646331"/>
          </a:xfrm>
          <a:prstGeom prst="rect">
            <a:avLst/>
          </a:prstGeom>
          <a:noFill/>
          <a:ln w="9525">
            <a:noFill/>
            <a:miter lim="800000"/>
            <a:headEnd/>
            <a:tailEnd/>
          </a:ln>
        </p:spPr>
        <p:txBody>
          <a:bodyPr>
            <a:spAutoFit/>
          </a:bodyPr>
          <a:lstStyle/>
          <a:p>
            <a:pPr algn="ctr" eaLnBrk="1" hangingPunct="1"/>
            <a:r>
              <a:rPr lang="fa-IR" sz="3600"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cs typeface="B Titr" panose="00000700000000000000" pitchFamily="2" charset="-78"/>
              </a:rPr>
              <a:t>صنعت</a:t>
            </a:r>
            <a:endParaRPr lang="en-US" sz="3600"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cs typeface="B Titr" panose="00000700000000000000" pitchFamily="2" charset="-78"/>
            </a:endParaRPr>
          </a:p>
        </p:txBody>
      </p:sp>
      <p:sp>
        <p:nvSpPr>
          <p:cNvPr id="26631" name="AutoShape 7"/>
          <p:cNvSpPr>
            <a:spLocks noChangeArrowheads="1"/>
          </p:cNvSpPr>
          <p:nvPr/>
        </p:nvSpPr>
        <p:spPr bwMode="auto">
          <a:xfrm>
            <a:off x="642910" y="1500174"/>
            <a:ext cx="8143876" cy="4143404"/>
          </a:xfrm>
          <a:prstGeom prst="roundRect">
            <a:avLst>
              <a:gd name="adj" fmla="val 16667"/>
            </a:avLst>
          </a:prstGeom>
          <a:solidFill>
            <a:srgbClr val="FFFFCC"/>
          </a:solidFill>
          <a:ln w="9525">
            <a:solidFill>
              <a:srgbClr val="FFFFCC"/>
            </a:solidFill>
            <a:round/>
            <a:headEnd/>
            <a:tailEnd/>
          </a:ln>
        </p:spPr>
        <p:txBody>
          <a:bodyPr wrap="none" anchor="t" anchorCtr="0"/>
          <a:lstStyle/>
          <a:p>
            <a:pPr algn="ctr">
              <a:lnSpc>
                <a:spcPct val="200000"/>
              </a:lnSpc>
            </a:pPr>
            <a:r>
              <a:rPr lang="fa-IR" sz="3200" b="1" dirty="0">
                <a:solidFill>
                  <a:srgbClr val="FF0000"/>
                </a:solidFill>
                <a:cs typeface="B Zar" pitchFamily="2" charset="-78"/>
              </a:rPr>
              <a:t>كارگاه صنعتي ده نفر كاركن و بيشتر</a:t>
            </a:r>
          </a:p>
          <a:p>
            <a:pPr>
              <a:lnSpc>
                <a:spcPct val="200000"/>
              </a:lnSpc>
            </a:pPr>
            <a:r>
              <a:rPr lang="fa-IR" sz="2400" b="1" dirty="0">
                <a:solidFill>
                  <a:srgbClr val="0070C0"/>
                </a:solidFill>
                <a:cs typeface="Zar" pitchFamily="2" charset="-78"/>
              </a:rPr>
              <a:t>                                  </a:t>
            </a:r>
            <a:r>
              <a:rPr lang="fa-IR" sz="2400" b="1" dirty="0" smtClean="0">
                <a:solidFill>
                  <a:srgbClr val="0070C0"/>
                </a:solidFill>
                <a:cs typeface="Zar" pitchFamily="2" charset="-78"/>
              </a:rPr>
              <a:t>         تعداد            سهم کشوری       </a:t>
            </a:r>
            <a:r>
              <a:rPr lang="fa-IR" sz="2400" b="1" dirty="0">
                <a:solidFill>
                  <a:srgbClr val="0070C0"/>
                </a:solidFill>
                <a:cs typeface="Zar" pitchFamily="2" charset="-78"/>
              </a:rPr>
              <a:t>رتبه در کشور</a:t>
            </a:r>
          </a:p>
          <a:p>
            <a:pPr>
              <a:lnSpc>
                <a:spcPct val="200000"/>
              </a:lnSpc>
            </a:pPr>
            <a:r>
              <a:rPr lang="fa-IR" sz="2800" b="1" dirty="0" smtClean="0">
                <a:cs typeface="Zar" pitchFamily="2" charset="-78"/>
              </a:rPr>
              <a:t>تعدادکارگاه </a:t>
            </a:r>
            <a:r>
              <a:rPr lang="fa-IR" sz="2800" b="1" dirty="0">
                <a:cs typeface="Zar" pitchFamily="2" charset="-78"/>
              </a:rPr>
              <a:t>:       </a:t>
            </a:r>
            <a:r>
              <a:rPr lang="fa-IR" sz="2800" b="1" dirty="0" smtClean="0">
                <a:cs typeface="Zar" pitchFamily="2" charset="-78"/>
              </a:rPr>
              <a:t>         732                 4.9         </a:t>
            </a:r>
            <a:r>
              <a:rPr lang="en-US" sz="2800" b="1" dirty="0" smtClean="0">
                <a:cs typeface="Zar" pitchFamily="2" charset="-78"/>
              </a:rPr>
              <a:t>   </a:t>
            </a:r>
            <a:r>
              <a:rPr lang="fa-IR" sz="2800" b="1" dirty="0" smtClean="0">
                <a:cs typeface="Zar" pitchFamily="2" charset="-78"/>
              </a:rPr>
              <a:t>       </a:t>
            </a:r>
            <a:r>
              <a:rPr lang="fa-IR" sz="2800" b="1" dirty="0" smtClean="0">
                <a:solidFill>
                  <a:srgbClr val="FF0000"/>
                </a:solidFill>
                <a:cs typeface="Zar" pitchFamily="2" charset="-78"/>
              </a:rPr>
              <a:t>5</a:t>
            </a:r>
            <a:endParaRPr lang="fa-IR" sz="2800" b="1" dirty="0">
              <a:solidFill>
                <a:srgbClr val="FF0000"/>
              </a:solidFill>
              <a:cs typeface="Zar" pitchFamily="2" charset="-78"/>
            </a:endParaRPr>
          </a:p>
          <a:p>
            <a:pPr>
              <a:lnSpc>
                <a:spcPct val="200000"/>
              </a:lnSpc>
            </a:pPr>
            <a:r>
              <a:rPr lang="fa-IR" sz="2800" b="1" dirty="0" smtClean="0">
                <a:cs typeface="Zar" pitchFamily="2" charset="-78"/>
              </a:rPr>
              <a:t>تعداد </a:t>
            </a:r>
            <a:r>
              <a:rPr lang="fa-IR" sz="2800" b="1" dirty="0">
                <a:cs typeface="B Zar" pitchFamily="2" charset="-78"/>
              </a:rPr>
              <a:t>شاغلین</a:t>
            </a:r>
            <a:r>
              <a:rPr lang="fa-IR" sz="2800" b="1" dirty="0">
                <a:cs typeface="Zar" pitchFamily="2" charset="-78"/>
              </a:rPr>
              <a:t>( نفر): </a:t>
            </a:r>
            <a:r>
              <a:rPr lang="fa-IR" sz="2800" b="1" dirty="0" smtClean="0">
                <a:cs typeface="Zar" pitchFamily="2" charset="-78"/>
              </a:rPr>
              <a:t>     61000              4.9             </a:t>
            </a:r>
            <a:r>
              <a:rPr lang="en-US" sz="2800" b="1" dirty="0" smtClean="0">
                <a:cs typeface="Zar" pitchFamily="2" charset="-78"/>
              </a:rPr>
              <a:t>    </a:t>
            </a:r>
            <a:r>
              <a:rPr lang="fa-IR" sz="2800" b="1" dirty="0" smtClean="0">
                <a:cs typeface="Zar" pitchFamily="2" charset="-78"/>
              </a:rPr>
              <a:t>   </a:t>
            </a:r>
            <a:r>
              <a:rPr lang="fa-IR" sz="2800" b="1" dirty="0" smtClean="0">
                <a:solidFill>
                  <a:srgbClr val="FF0000"/>
                </a:solidFill>
                <a:cs typeface="Zar" pitchFamily="2" charset="-78"/>
              </a:rPr>
              <a:t>7</a:t>
            </a:r>
            <a:endParaRPr lang="fa-IR" sz="2800" b="1" dirty="0" smtClean="0">
              <a:solidFill>
                <a:schemeClr val="accent2"/>
              </a:solidFill>
              <a:cs typeface="B Nazanin" pitchFamily="2" charset="-78"/>
            </a:endParaRPr>
          </a:p>
        </p:txBody>
      </p:sp>
      <p:pic>
        <p:nvPicPr>
          <p:cNvPr id="35847" name="Picture 10"/>
          <p:cNvPicPr>
            <a:picLocks noChangeAspect="1" noChangeArrowheads="1" noCrop="1"/>
          </p:cNvPicPr>
          <p:nvPr/>
        </p:nvPicPr>
        <p:blipFill>
          <a:blip r:embed="rId3" cstate="print"/>
          <a:srcRect/>
          <a:stretch>
            <a:fillRect/>
          </a:stretch>
        </p:blipFill>
        <p:spPr bwMode="auto">
          <a:xfrm>
            <a:off x="0" y="0"/>
            <a:ext cx="762000" cy="552450"/>
          </a:xfrm>
          <a:prstGeom prst="rect">
            <a:avLst/>
          </a:prstGeom>
          <a:noFill/>
          <a:ln w="9525">
            <a:noFill/>
            <a:miter lim="800000"/>
            <a:headEnd/>
            <a:tailEnd/>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627"/>
                                        </p:tgtEl>
                                        <p:attrNameLst>
                                          <p:attrName>style.visibility</p:attrName>
                                        </p:attrNameLst>
                                      </p:cBhvr>
                                      <p:to>
                                        <p:strVal val="visible"/>
                                      </p:to>
                                    </p:set>
                                    <p:animEffect transition="in" filter="fade">
                                      <p:cBhvr>
                                        <p:cTn id="7" dur="2000"/>
                                        <p:tgtEl>
                                          <p:spTgt spid="26627"/>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6626"/>
                                        </p:tgtEl>
                                        <p:attrNameLst>
                                          <p:attrName>style.visibility</p:attrName>
                                        </p:attrNameLst>
                                      </p:cBhvr>
                                      <p:to>
                                        <p:strVal val="visible"/>
                                      </p:to>
                                    </p:set>
                                    <p:animEffect transition="in" filter="fade">
                                      <p:cBhvr>
                                        <p:cTn id="11" dur="2000"/>
                                        <p:tgtEl>
                                          <p:spTgt spid="26626"/>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6631"/>
                                        </p:tgtEl>
                                        <p:attrNameLst>
                                          <p:attrName>style.visibility</p:attrName>
                                        </p:attrNameLst>
                                      </p:cBhvr>
                                      <p:to>
                                        <p:strVal val="visible"/>
                                      </p:to>
                                    </p:set>
                                    <p:animEffect transition="in" filter="fade">
                                      <p:cBhvr>
                                        <p:cTn id="15" dur="2000"/>
                                        <p:tgtEl>
                                          <p:spTgt spid="266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nimBg="1"/>
      <p:bldP spid="26627" grpId="0"/>
      <p:bldP spid="2663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AutoShape 2"/>
          <p:cNvSpPr>
            <a:spLocks noChangeArrowheads="1"/>
          </p:cNvSpPr>
          <p:nvPr/>
        </p:nvSpPr>
        <p:spPr bwMode="auto">
          <a:xfrm>
            <a:off x="212280" y="406585"/>
            <a:ext cx="8775700" cy="6372225"/>
          </a:xfrm>
          <a:prstGeom prst="horizontalScroll">
            <a:avLst>
              <a:gd name="adj" fmla="val 6204"/>
            </a:avLst>
          </a:prstGeom>
          <a:solidFill>
            <a:srgbClr val="FFFFCC"/>
          </a:solidFill>
          <a:ln w="9525">
            <a:solidFill>
              <a:schemeClr val="tx1"/>
            </a:solidFill>
            <a:round/>
            <a:headEnd/>
            <a:tailEnd/>
          </a:ln>
        </p:spPr>
        <p:txBody>
          <a:bodyPr wrap="none" anchor="ctr"/>
          <a:lstStyle/>
          <a:p>
            <a:endParaRPr lang="en-US"/>
          </a:p>
        </p:txBody>
      </p:sp>
      <p:pic>
        <p:nvPicPr>
          <p:cNvPr id="36870" name="Picture 8"/>
          <p:cNvPicPr>
            <a:picLocks noChangeAspect="1" noChangeArrowheads="1" noCrop="1"/>
          </p:cNvPicPr>
          <p:nvPr/>
        </p:nvPicPr>
        <p:blipFill>
          <a:blip r:embed="rId3" cstate="print"/>
          <a:srcRect/>
          <a:stretch>
            <a:fillRect/>
          </a:stretch>
        </p:blipFill>
        <p:spPr bwMode="auto">
          <a:xfrm>
            <a:off x="0" y="0"/>
            <a:ext cx="762000" cy="552450"/>
          </a:xfrm>
          <a:prstGeom prst="rect">
            <a:avLst/>
          </a:prstGeom>
          <a:noFill/>
          <a:ln w="9525">
            <a:noFill/>
            <a:miter lim="800000"/>
            <a:headEnd/>
            <a:tailEnd/>
          </a:ln>
        </p:spPr>
      </p:pic>
      <p:pic>
        <p:nvPicPr>
          <p:cNvPr id="36875" name="Picture 11"/>
          <p:cNvPicPr>
            <a:picLocks noChangeAspect="1" noChangeArrowheads="1" noCrop="1"/>
          </p:cNvPicPr>
          <p:nvPr/>
        </p:nvPicPr>
        <p:blipFill>
          <a:blip r:embed="rId3" cstate="print"/>
          <a:srcRect/>
          <a:stretch>
            <a:fillRect/>
          </a:stretch>
        </p:blipFill>
        <p:spPr bwMode="auto">
          <a:xfrm>
            <a:off x="0" y="0"/>
            <a:ext cx="762000" cy="552450"/>
          </a:xfrm>
          <a:prstGeom prst="rect">
            <a:avLst/>
          </a:prstGeom>
          <a:noFill/>
          <a:ln w="9525">
            <a:noFill/>
            <a:miter lim="800000"/>
            <a:headEnd/>
            <a:tailEnd/>
          </a:ln>
        </p:spPr>
      </p:pic>
      <p:sp>
        <p:nvSpPr>
          <p:cNvPr id="14" name="AutoShape 5"/>
          <p:cNvSpPr>
            <a:spLocks noChangeArrowheads="1"/>
          </p:cNvSpPr>
          <p:nvPr/>
        </p:nvSpPr>
        <p:spPr bwMode="auto">
          <a:xfrm>
            <a:off x="714348" y="1571612"/>
            <a:ext cx="7975600" cy="4572032"/>
          </a:xfrm>
          <a:prstGeom prst="roundRect">
            <a:avLst>
              <a:gd name="adj" fmla="val 16667"/>
            </a:avLst>
          </a:prstGeom>
          <a:solidFill>
            <a:srgbClr val="FFFFCC"/>
          </a:solidFill>
          <a:ln w="9525">
            <a:solidFill>
              <a:srgbClr val="FFFFCC"/>
            </a:solidFill>
            <a:round/>
            <a:headEnd/>
            <a:tailEnd/>
          </a:ln>
        </p:spPr>
        <p:txBody>
          <a:bodyPr wrap="none" anchor="ctr"/>
          <a:lstStyle/>
          <a:p>
            <a:pPr marL="457200" indent="-457200">
              <a:lnSpc>
                <a:spcPct val="150000"/>
              </a:lnSpc>
              <a:buFont typeface="Wingdings" panose="05000000000000000000" pitchFamily="2" charset="2"/>
              <a:buChar char="Ø"/>
            </a:pPr>
            <a:r>
              <a:rPr lang="fa-IR" sz="2800" b="1" dirty="0" smtClean="0">
                <a:cs typeface="B Yagut" pitchFamily="2" charset="-78"/>
              </a:rPr>
              <a:t>مس: (بیش از 30% ذخایر مس </a:t>
            </a:r>
            <a:r>
              <a:rPr lang="fa-IR" sz="2800" b="1" dirty="0">
                <a:cs typeface="B Yagut" pitchFamily="2" charset="-78"/>
              </a:rPr>
              <a:t>کشور و 1% ذخایر مس دنیا )</a:t>
            </a:r>
            <a:endParaRPr lang="fa-IR" sz="2800" b="1" dirty="0" smtClean="0">
              <a:cs typeface="B Yagut" pitchFamily="2" charset="-78"/>
            </a:endParaRPr>
          </a:p>
          <a:p>
            <a:pPr marL="914400" lvl="1" indent="-457200">
              <a:lnSpc>
                <a:spcPct val="150000"/>
              </a:lnSpc>
              <a:buFont typeface="Wingdings" panose="05000000000000000000" pitchFamily="2" charset="2"/>
              <a:buChar char="Ø"/>
            </a:pPr>
            <a:r>
              <a:rPr lang="fa-IR" sz="2800" b="1" dirty="0" smtClean="0">
                <a:solidFill>
                  <a:srgbClr val="FF0000"/>
                </a:solidFill>
                <a:cs typeface="B Yagut" pitchFamily="2" charset="-78"/>
              </a:rPr>
              <a:t>مس سونگون</a:t>
            </a:r>
          </a:p>
          <a:p>
            <a:pPr marL="457200" indent="-457200">
              <a:lnSpc>
                <a:spcPct val="150000"/>
              </a:lnSpc>
              <a:buFont typeface="Wingdings" panose="05000000000000000000" pitchFamily="2" charset="2"/>
              <a:buChar char="Ø"/>
            </a:pPr>
            <a:r>
              <a:rPr lang="fa-IR" sz="2800" b="1" dirty="0" smtClean="0">
                <a:cs typeface="B Yagut" pitchFamily="2" charset="-78"/>
              </a:rPr>
              <a:t>نفلین </a:t>
            </a:r>
            <a:r>
              <a:rPr lang="fa-IR" sz="2800" b="1" dirty="0">
                <a:cs typeface="B Yagut" pitchFamily="2" charset="-78"/>
              </a:rPr>
              <a:t>سینیت </a:t>
            </a:r>
            <a:r>
              <a:rPr lang="fa-IR" sz="2400" b="1" dirty="0" smtClean="0">
                <a:cs typeface="B Yagut" pitchFamily="2" charset="-78"/>
              </a:rPr>
              <a:t>( آلومینا) </a:t>
            </a:r>
          </a:p>
          <a:p>
            <a:pPr marL="914400" lvl="1" indent="-457200">
              <a:lnSpc>
                <a:spcPct val="150000"/>
              </a:lnSpc>
              <a:buFont typeface="Wingdings" panose="05000000000000000000" pitchFamily="2" charset="2"/>
              <a:buChar char="Ø"/>
            </a:pPr>
            <a:r>
              <a:rPr lang="fa-IR" sz="2800" b="1" dirty="0">
                <a:solidFill>
                  <a:srgbClr val="FF0000"/>
                </a:solidFill>
                <a:cs typeface="B Yagut" pitchFamily="2" charset="-78"/>
              </a:rPr>
              <a:t>سراب</a:t>
            </a:r>
          </a:p>
          <a:p>
            <a:pPr marL="457200" indent="-457200">
              <a:lnSpc>
                <a:spcPct val="150000"/>
              </a:lnSpc>
              <a:buFont typeface="Wingdings" panose="05000000000000000000" pitchFamily="2" charset="2"/>
              <a:buChar char="Ø"/>
            </a:pPr>
            <a:r>
              <a:rPr lang="fa-IR" sz="2800" b="1" dirty="0" smtClean="0">
                <a:cs typeface="B Yagut" pitchFamily="2" charset="-78"/>
              </a:rPr>
              <a:t>کائولن</a:t>
            </a:r>
          </a:p>
          <a:p>
            <a:pPr marL="914400" lvl="1" indent="-457200">
              <a:lnSpc>
                <a:spcPct val="150000"/>
              </a:lnSpc>
              <a:buFont typeface="Wingdings" panose="05000000000000000000" pitchFamily="2" charset="2"/>
              <a:buChar char="Ø"/>
            </a:pPr>
            <a:r>
              <a:rPr lang="fa-IR" sz="2800" b="1" dirty="0" smtClean="0">
                <a:solidFill>
                  <a:srgbClr val="FF0000"/>
                </a:solidFill>
                <a:cs typeface="B Yagut" pitchFamily="2" charset="-78"/>
              </a:rPr>
              <a:t>زنوز </a:t>
            </a:r>
            <a:r>
              <a:rPr lang="fa-IR" sz="2800" b="1" dirty="0">
                <a:solidFill>
                  <a:srgbClr val="FF0000"/>
                </a:solidFill>
                <a:cs typeface="B Yagut" pitchFamily="2" charset="-78"/>
              </a:rPr>
              <a:t>و چاراویماق</a:t>
            </a:r>
          </a:p>
          <a:p>
            <a:pPr marL="457200" indent="-457200">
              <a:lnSpc>
                <a:spcPct val="150000"/>
              </a:lnSpc>
              <a:buFont typeface="Wingdings" panose="05000000000000000000" pitchFamily="2" charset="2"/>
              <a:buChar char="Ø"/>
            </a:pPr>
            <a:r>
              <a:rPr lang="fa-IR" sz="2800" b="1" dirty="0" smtClean="0">
                <a:cs typeface="B Yagut" pitchFamily="2" charset="-78"/>
              </a:rPr>
              <a:t>سنگهای ساختمانی و تزیینی </a:t>
            </a:r>
          </a:p>
          <a:p>
            <a:pPr marL="914400" lvl="1" indent="-457200">
              <a:lnSpc>
                <a:spcPct val="150000"/>
              </a:lnSpc>
              <a:buFont typeface="Wingdings" panose="05000000000000000000" pitchFamily="2" charset="2"/>
              <a:buChar char="Ø"/>
            </a:pPr>
            <a:r>
              <a:rPr lang="fa-IR" sz="2800" b="1" dirty="0">
                <a:solidFill>
                  <a:srgbClr val="FF0000"/>
                </a:solidFill>
                <a:cs typeface="B Yagut" pitchFamily="2" charset="-78"/>
              </a:rPr>
              <a:t>آذرشهر</a:t>
            </a:r>
            <a:endParaRPr lang="en-US" sz="2800" b="1" dirty="0">
              <a:solidFill>
                <a:srgbClr val="FF0000"/>
              </a:solidFill>
              <a:cs typeface="B Yagut" pitchFamily="2" charset="-78"/>
            </a:endParaRPr>
          </a:p>
        </p:txBody>
      </p:sp>
      <p:sp>
        <p:nvSpPr>
          <p:cNvPr id="15" name="Text Box 7"/>
          <p:cNvSpPr txBox="1">
            <a:spLocks noChangeArrowheads="1"/>
          </p:cNvSpPr>
          <p:nvPr/>
        </p:nvSpPr>
        <p:spPr bwMode="auto">
          <a:xfrm>
            <a:off x="3203848" y="44355"/>
            <a:ext cx="2516832" cy="646331"/>
          </a:xfrm>
          <a:prstGeom prst="rect">
            <a:avLst/>
          </a:prstGeom>
          <a:noFill/>
          <a:ln w="9525">
            <a:noFill/>
            <a:miter lim="800000"/>
            <a:headEnd/>
            <a:tailEnd/>
          </a:ln>
        </p:spPr>
        <p:txBody>
          <a:bodyPr wrap="square">
            <a:spAutoFit/>
          </a:bodyPr>
          <a:lstStyle/>
          <a:p>
            <a:pPr algn="ctr" eaLnBrk="1" hangingPunct="1"/>
            <a:r>
              <a:rPr lang="fa-IR" sz="3600" b="1"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cs typeface="B Titr" panose="00000700000000000000" pitchFamily="2" charset="-78"/>
              </a:rPr>
              <a:t>معدن</a:t>
            </a:r>
            <a:endParaRPr lang="en-US" sz="3600"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cs typeface="B Titr" panose="00000700000000000000" pitchFamily="2" charset="-78"/>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grpId="0" nodeType="clickEffect">
                                  <p:stCondLst>
                                    <p:cond delay="0"/>
                                  </p:stCondLst>
                                  <p:childTnLst>
                                    <p:set>
                                      <p:cBhvr>
                                        <p:cTn id="10" dur="1" fill="hold">
                                          <p:stCondLst>
                                            <p:cond delay="0"/>
                                          </p:stCondLst>
                                        </p:cTn>
                                        <p:tgtEl>
                                          <p:spTgt spid="29698"/>
                                        </p:tgtEl>
                                        <p:attrNameLst>
                                          <p:attrName>style.visibility</p:attrName>
                                        </p:attrNameLst>
                                      </p:cBhvr>
                                      <p:to>
                                        <p:strVal val="visible"/>
                                      </p:to>
                                    </p:set>
                                    <p:animEffect transition="in" filter="blinds(horizontal)">
                                      <p:cBhvr>
                                        <p:cTn id="11" dur="500"/>
                                        <p:tgtEl>
                                          <p:spTgt spid="29698"/>
                                        </p:tgtEl>
                                      </p:cBhvr>
                                    </p:animEffect>
                                  </p:childTnLst>
                                </p:cTn>
                              </p:par>
                            </p:childTnLst>
                          </p:cTn>
                        </p:par>
                      </p:childTnLst>
                    </p:cTn>
                  </p:par>
                  <p:par>
                    <p:cTn id="12" fill="hold">
                      <p:stCondLst>
                        <p:cond delay="indefinite"/>
                      </p:stCondLst>
                      <p:childTnLst>
                        <p:par>
                          <p:cTn id="13" fill="hold" nodeType="afterGroup">
                            <p:stCondLst>
                              <p:cond delay="0"/>
                            </p:stCondLst>
                            <p:childTnLst>
                              <p:par>
                                <p:cTn id="14" presetID="29"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p:cTn id="16" dur="1000" fill="hold"/>
                                        <p:tgtEl>
                                          <p:spTgt spid="14"/>
                                        </p:tgtEl>
                                        <p:attrNameLst>
                                          <p:attrName>ppt_x</p:attrName>
                                        </p:attrNameLst>
                                      </p:cBhvr>
                                      <p:tavLst>
                                        <p:tav tm="0">
                                          <p:val>
                                            <p:strVal val="#ppt_x-.2"/>
                                          </p:val>
                                        </p:tav>
                                        <p:tav tm="100000">
                                          <p:val>
                                            <p:strVal val="#ppt_x"/>
                                          </p:val>
                                        </p:tav>
                                      </p:tavLst>
                                    </p:anim>
                                    <p:anim calcmode="lin" valueType="num">
                                      <p:cBhvr>
                                        <p:cTn id="17"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18"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animBg="1"/>
      <p:bldP spid="14" grpId="0" animBg="1"/>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lstStyle/>
          <a:p>
            <a:pPr marL="0" indent="0">
              <a:buNone/>
            </a:pPr>
            <a:r>
              <a:rPr lang="fa-IR" sz="4000" b="1" dirty="0">
                <a:solidFill>
                  <a:srgbClr val="FF0000"/>
                </a:solidFill>
                <a:cs typeface="B Zar" panose="00000400000000000000" pitchFamily="2" charset="-78"/>
              </a:rPr>
              <a:t>صنعت </a:t>
            </a:r>
            <a:r>
              <a:rPr lang="fa-IR" sz="4000" b="1" dirty="0" smtClean="0">
                <a:solidFill>
                  <a:srgbClr val="FF0000"/>
                </a:solidFill>
                <a:cs typeface="B Zar" panose="00000400000000000000" pitchFamily="2" charset="-78"/>
              </a:rPr>
              <a:t>مس یکی از محورهای توسعه استان</a:t>
            </a:r>
          </a:p>
          <a:p>
            <a:r>
              <a:rPr lang="fa-IR" b="1" dirty="0" smtClean="0">
                <a:cs typeface="B Zar" panose="00000400000000000000" pitchFamily="2" charset="-78"/>
              </a:rPr>
              <a:t>ضرورت سرمایه گذاری در صنعت مس </a:t>
            </a:r>
          </a:p>
          <a:p>
            <a:pPr lvl="1"/>
            <a:r>
              <a:rPr lang="fa-IR" b="1" dirty="0" smtClean="0">
                <a:cs typeface="B Zar" panose="00000400000000000000" pitchFamily="2" charset="-78"/>
              </a:rPr>
              <a:t>راه اندازی فازهای 2و 3 و </a:t>
            </a:r>
            <a:r>
              <a:rPr lang="fa-IR" b="1" dirty="0">
                <a:cs typeface="B Zar" panose="00000400000000000000" pitchFamily="2" charset="-78"/>
              </a:rPr>
              <a:t>توسعه مجتمع سونگون </a:t>
            </a:r>
          </a:p>
          <a:p>
            <a:pPr lvl="1"/>
            <a:r>
              <a:rPr lang="fa-IR" b="1" dirty="0" smtClean="0">
                <a:cs typeface="B Zar" panose="00000400000000000000" pitchFamily="2" charset="-78"/>
              </a:rPr>
              <a:t>احداث واحد ذوب و پالایش مس</a:t>
            </a:r>
          </a:p>
          <a:p>
            <a:pPr lvl="1"/>
            <a:r>
              <a:rPr lang="fa-IR" b="1" dirty="0" smtClean="0">
                <a:cs typeface="B Zar" panose="00000400000000000000" pitchFamily="2" charset="-78"/>
              </a:rPr>
              <a:t>توسعه صنایع پایین دستی مس</a:t>
            </a:r>
            <a:endParaRPr lang="fa-IR" b="1" dirty="0">
              <a:cs typeface="B Zar" panose="00000400000000000000" pitchFamily="2" charset="-78"/>
            </a:endParaRPr>
          </a:p>
        </p:txBody>
      </p:sp>
    </p:spTree>
    <p:extLst>
      <p:ext uri="{BB962C8B-B14F-4D97-AF65-F5344CB8AC3E}">
        <p14:creationId xmlns:p14="http://schemas.microsoft.com/office/powerpoint/2010/main" val="3576982016"/>
      </p:ext>
    </p:extLst>
  </p:cSld>
  <p:clrMapOvr>
    <a:masterClrMapping/>
  </p:clrMapOvr>
  <p:transition spd="slow">
    <p:cover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bwMode="auto">
          <a:xfrm>
            <a:off x="120578" y="231639"/>
            <a:ext cx="8928992" cy="46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pPr eaLnBrk="1" hangingPunct="1"/>
            <a:r>
              <a:rPr lang="fa-IR" sz="3200" b="0"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cs typeface="B Titr" panose="00000700000000000000" pitchFamily="2" charset="-78"/>
              </a:rPr>
              <a:t>زیرساختهای بازرگانی استان</a:t>
            </a:r>
            <a:endParaRPr lang="en-US" sz="3200" b="0"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cs typeface="B Titr" panose="00000700000000000000" pitchFamily="2" charset="-78"/>
            </a:endParaRPr>
          </a:p>
        </p:txBody>
      </p:sp>
      <p:sp>
        <p:nvSpPr>
          <p:cNvPr id="3" name="Rectangle 2"/>
          <p:cNvSpPr/>
          <p:nvPr/>
        </p:nvSpPr>
        <p:spPr>
          <a:xfrm>
            <a:off x="264595" y="1124744"/>
            <a:ext cx="8571204" cy="5564600"/>
          </a:xfrm>
          <a:prstGeom prst="rect">
            <a:avLst/>
          </a:prstGeom>
          <a:solidFill>
            <a:srgbClr val="FFFFD9"/>
          </a:solidFill>
          <a:ln>
            <a:solidFill>
              <a:srgbClr val="0070C0"/>
            </a:solidFill>
          </a:ln>
        </p:spPr>
        <p:txBody>
          <a:bodyPr wrap="square">
            <a:spAutoFit/>
          </a:bodyPr>
          <a:lstStyle/>
          <a:p>
            <a:pPr marL="571500" indent="-571500">
              <a:lnSpc>
                <a:spcPct val="70000"/>
              </a:lnSpc>
              <a:buFont typeface="Wingdings" panose="05000000000000000000" pitchFamily="2" charset="2"/>
              <a:buChar char="ü"/>
            </a:pPr>
            <a:endParaRPr lang="fa-IR" sz="4000" dirty="0" smtClean="0">
              <a:solidFill>
                <a:srgbClr val="002060"/>
              </a:solidFill>
              <a:effectLst>
                <a:outerShdw blurRad="38100" dist="38100" dir="2700000" algn="tl">
                  <a:srgbClr val="000000">
                    <a:alpha val="43137"/>
                  </a:srgbClr>
                </a:outerShdw>
              </a:effectLst>
              <a:cs typeface="B Nazanin" panose="00000400000000000000" pitchFamily="2" charset="-78"/>
            </a:endParaRPr>
          </a:p>
          <a:p>
            <a:pPr marL="571500" indent="-571500">
              <a:lnSpc>
                <a:spcPct val="70000"/>
              </a:lnSpc>
              <a:buFont typeface="Wingdings" panose="05000000000000000000" pitchFamily="2" charset="2"/>
              <a:buChar char="ü"/>
            </a:pPr>
            <a:r>
              <a:rPr lang="ar-SA" sz="4000" dirty="0" smtClean="0">
                <a:solidFill>
                  <a:srgbClr val="002060"/>
                </a:solidFill>
                <a:effectLst>
                  <a:outerShdw blurRad="38100" dist="38100" dir="2700000" algn="tl">
                    <a:srgbClr val="000000">
                      <a:alpha val="43137"/>
                    </a:srgbClr>
                  </a:outerShdw>
                </a:effectLst>
                <a:cs typeface="B Nazanin" panose="00000400000000000000" pitchFamily="2" charset="-78"/>
              </a:rPr>
              <a:t>گمرك</a:t>
            </a:r>
            <a:r>
              <a:rPr lang="fa-IR" sz="4000" dirty="0" smtClean="0">
                <a:solidFill>
                  <a:srgbClr val="002060"/>
                </a:solidFill>
                <a:effectLst>
                  <a:outerShdw blurRad="38100" dist="38100" dir="2700000" algn="tl">
                    <a:srgbClr val="000000">
                      <a:alpha val="43137"/>
                    </a:srgbClr>
                  </a:outerShdw>
                </a:effectLst>
                <a:cs typeface="B Nazanin" panose="00000400000000000000" pitchFamily="2" charset="-78"/>
              </a:rPr>
              <a:t>ات</a:t>
            </a:r>
          </a:p>
          <a:p>
            <a:pPr marL="1028700" lvl="1" indent="-571500">
              <a:lnSpc>
                <a:spcPct val="70000"/>
              </a:lnSpc>
              <a:buFont typeface="Wingdings" panose="05000000000000000000" pitchFamily="2" charset="2"/>
              <a:buChar char="ü"/>
            </a:pPr>
            <a:r>
              <a:rPr lang="fa-IR" sz="3600" dirty="0" smtClean="0">
                <a:solidFill>
                  <a:srgbClr val="002060"/>
                </a:solidFill>
                <a:effectLst>
                  <a:outerShdw blurRad="38100" dist="38100" dir="2700000" algn="tl">
                    <a:srgbClr val="000000">
                      <a:alpha val="43137"/>
                    </a:srgbClr>
                  </a:outerShdw>
                </a:effectLst>
                <a:cs typeface="B Nazanin" panose="00000400000000000000" pitchFamily="2" charset="-78"/>
              </a:rPr>
              <a:t>(</a:t>
            </a:r>
            <a:r>
              <a:rPr lang="ar-SA" sz="3600" dirty="0" smtClean="0">
                <a:solidFill>
                  <a:srgbClr val="002060"/>
                </a:solidFill>
                <a:effectLst>
                  <a:outerShdw blurRad="38100" dist="38100" dir="2700000" algn="tl">
                    <a:srgbClr val="000000">
                      <a:alpha val="43137"/>
                    </a:srgbClr>
                  </a:outerShdw>
                </a:effectLst>
                <a:cs typeface="B Nazanin" panose="00000400000000000000" pitchFamily="2" charset="-78"/>
              </a:rPr>
              <a:t> تبريز</a:t>
            </a:r>
            <a:r>
              <a:rPr lang="fa-IR" sz="3600" dirty="0" smtClean="0">
                <a:solidFill>
                  <a:srgbClr val="002060"/>
                </a:solidFill>
                <a:effectLst>
                  <a:outerShdw blurRad="38100" dist="38100" dir="2700000" algn="tl">
                    <a:srgbClr val="000000">
                      <a:alpha val="43137"/>
                    </a:srgbClr>
                  </a:outerShdw>
                </a:effectLst>
                <a:cs typeface="B Nazanin" panose="00000400000000000000" pitchFamily="2" charset="-78"/>
              </a:rPr>
              <a:t>- مراغه- سهلان- جلفا)</a:t>
            </a:r>
            <a:endParaRPr lang="en-US" sz="3600" dirty="0">
              <a:solidFill>
                <a:srgbClr val="002060"/>
              </a:solidFill>
              <a:effectLst>
                <a:outerShdw blurRad="38100" dist="38100" dir="2700000" algn="tl">
                  <a:srgbClr val="000000">
                    <a:alpha val="43137"/>
                  </a:srgbClr>
                </a:outerShdw>
              </a:effectLst>
              <a:cs typeface="B Nazanin" panose="00000400000000000000" pitchFamily="2" charset="-78"/>
            </a:endParaRPr>
          </a:p>
          <a:p>
            <a:pPr marL="571500" indent="-571500">
              <a:lnSpc>
                <a:spcPct val="70000"/>
              </a:lnSpc>
              <a:buFont typeface="Wingdings" panose="05000000000000000000" pitchFamily="2" charset="2"/>
              <a:buChar char="ü"/>
            </a:pPr>
            <a:endParaRPr lang="en-US" sz="4000" dirty="0">
              <a:solidFill>
                <a:srgbClr val="002060"/>
              </a:solidFill>
              <a:effectLst>
                <a:outerShdw blurRad="38100" dist="38100" dir="2700000" algn="tl">
                  <a:srgbClr val="000000">
                    <a:alpha val="43137"/>
                  </a:srgbClr>
                </a:outerShdw>
              </a:effectLst>
              <a:cs typeface="B Nazanin" panose="00000400000000000000" pitchFamily="2" charset="-78"/>
            </a:endParaRPr>
          </a:p>
          <a:p>
            <a:pPr marL="571500" indent="-571500">
              <a:lnSpc>
                <a:spcPct val="70000"/>
              </a:lnSpc>
              <a:buFont typeface="Wingdings" panose="05000000000000000000" pitchFamily="2" charset="2"/>
              <a:buChar char="ü"/>
            </a:pPr>
            <a:r>
              <a:rPr lang="ar-SA" sz="4000" dirty="0" smtClean="0">
                <a:solidFill>
                  <a:srgbClr val="002060"/>
                </a:solidFill>
                <a:effectLst>
                  <a:outerShdw blurRad="38100" dist="38100" dir="2700000" algn="tl">
                    <a:srgbClr val="000000">
                      <a:alpha val="43137"/>
                    </a:srgbClr>
                  </a:outerShdw>
                </a:effectLst>
                <a:cs typeface="B Nazanin" panose="00000400000000000000" pitchFamily="2" charset="-78"/>
              </a:rPr>
              <a:t>منطقه </a:t>
            </a:r>
            <a:r>
              <a:rPr lang="ar-SA" sz="4000" dirty="0">
                <a:solidFill>
                  <a:srgbClr val="002060"/>
                </a:solidFill>
                <a:effectLst>
                  <a:outerShdw blurRad="38100" dist="38100" dir="2700000" algn="tl">
                    <a:srgbClr val="000000">
                      <a:alpha val="43137"/>
                    </a:srgbClr>
                  </a:outerShdw>
                </a:effectLst>
                <a:cs typeface="B Nazanin" panose="00000400000000000000" pitchFamily="2" charset="-78"/>
              </a:rPr>
              <a:t>آزاد تجاري ـ صنعتي </a:t>
            </a:r>
            <a:r>
              <a:rPr lang="ar-SA" sz="4000" dirty="0" smtClean="0">
                <a:solidFill>
                  <a:srgbClr val="002060"/>
                </a:solidFill>
                <a:effectLst>
                  <a:outerShdw blurRad="38100" dist="38100" dir="2700000" algn="tl">
                    <a:srgbClr val="000000">
                      <a:alpha val="43137"/>
                    </a:srgbClr>
                  </a:outerShdw>
                </a:effectLst>
                <a:cs typeface="B Nazanin" panose="00000400000000000000" pitchFamily="2" charset="-78"/>
              </a:rPr>
              <a:t>ارس</a:t>
            </a:r>
            <a:endParaRPr lang="fa-IR" sz="4000" dirty="0" smtClean="0">
              <a:solidFill>
                <a:srgbClr val="002060"/>
              </a:solidFill>
              <a:effectLst>
                <a:outerShdw blurRad="38100" dist="38100" dir="2700000" algn="tl">
                  <a:srgbClr val="000000">
                    <a:alpha val="43137"/>
                  </a:srgbClr>
                </a:outerShdw>
              </a:effectLst>
              <a:cs typeface="B Nazanin" panose="00000400000000000000" pitchFamily="2" charset="-78"/>
            </a:endParaRPr>
          </a:p>
          <a:p>
            <a:pPr marL="571500" indent="-571500">
              <a:lnSpc>
                <a:spcPct val="70000"/>
              </a:lnSpc>
              <a:buFont typeface="Wingdings" panose="05000000000000000000" pitchFamily="2" charset="2"/>
              <a:buChar char="ü"/>
            </a:pPr>
            <a:endParaRPr lang="fa-IR" sz="4000" dirty="0" smtClean="0">
              <a:solidFill>
                <a:srgbClr val="002060"/>
              </a:solidFill>
              <a:effectLst>
                <a:outerShdw blurRad="38100" dist="38100" dir="2700000" algn="tl">
                  <a:srgbClr val="000000">
                    <a:alpha val="43137"/>
                  </a:srgbClr>
                </a:outerShdw>
              </a:effectLst>
              <a:cs typeface="B Nazanin" panose="00000400000000000000" pitchFamily="2" charset="-78"/>
            </a:endParaRPr>
          </a:p>
          <a:p>
            <a:pPr marL="571500" indent="-571500">
              <a:lnSpc>
                <a:spcPct val="70000"/>
              </a:lnSpc>
              <a:buFont typeface="Wingdings" panose="05000000000000000000" pitchFamily="2" charset="2"/>
              <a:buChar char="ü"/>
            </a:pPr>
            <a:r>
              <a:rPr lang="fa-IR" sz="4000" dirty="0" smtClean="0">
                <a:solidFill>
                  <a:srgbClr val="002060"/>
                </a:solidFill>
                <a:effectLst>
                  <a:outerShdw blurRad="38100" dist="38100" dir="2700000" algn="tl">
                    <a:srgbClr val="000000">
                      <a:alpha val="43137"/>
                    </a:srgbClr>
                  </a:outerShdw>
                </a:effectLst>
                <a:cs typeface="B Nazanin" panose="00000400000000000000" pitchFamily="2" charset="-78"/>
              </a:rPr>
              <a:t>مناطق ویژه </a:t>
            </a:r>
            <a:r>
              <a:rPr lang="fa-IR" sz="3600" dirty="0" smtClean="0">
                <a:solidFill>
                  <a:srgbClr val="002060"/>
                </a:solidFill>
                <a:effectLst>
                  <a:outerShdw blurRad="38100" dist="38100" dir="2700000" algn="tl">
                    <a:srgbClr val="000000">
                      <a:alpha val="43137"/>
                    </a:srgbClr>
                  </a:outerShdw>
                </a:effectLst>
                <a:cs typeface="B Nazanin" panose="00000400000000000000" pitchFamily="2" charset="-78"/>
              </a:rPr>
              <a:t>اقتصادی</a:t>
            </a:r>
          </a:p>
          <a:p>
            <a:pPr marL="1028700" lvl="1" indent="-571500">
              <a:lnSpc>
                <a:spcPct val="70000"/>
              </a:lnSpc>
              <a:buFont typeface="Wingdings" panose="05000000000000000000" pitchFamily="2" charset="2"/>
              <a:buChar char="ü"/>
            </a:pPr>
            <a:r>
              <a:rPr lang="fa-IR" sz="3200" dirty="0" smtClean="0">
                <a:solidFill>
                  <a:srgbClr val="002060"/>
                </a:solidFill>
                <a:effectLst>
                  <a:outerShdw blurRad="38100" dist="38100" dir="2700000" algn="tl">
                    <a:srgbClr val="000000">
                      <a:alpha val="43137"/>
                    </a:srgbClr>
                  </a:outerShdw>
                </a:effectLst>
                <a:cs typeface="B Nazanin" panose="00000400000000000000" pitchFamily="2" charset="-78"/>
              </a:rPr>
              <a:t>(سهلان- مراغه-سراب و بستان آباد)</a:t>
            </a:r>
          </a:p>
          <a:p>
            <a:pPr marL="571500" indent="-571500">
              <a:lnSpc>
                <a:spcPct val="70000"/>
              </a:lnSpc>
              <a:buFont typeface="Wingdings" panose="05000000000000000000" pitchFamily="2" charset="2"/>
              <a:buChar char="ü"/>
            </a:pPr>
            <a:endParaRPr lang="en-US" sz="4000" dirty="0">
              <a:solidFill>
                <a:srgbClr val="002060"/>
              </a:solidFill>
              <a:effectLst>
                <a:outerShdw blurRad="38100" dist="38100" dir="2700000" algn="tl">
                  <a:srgbClr val="000000">
                    <a:alpha val="43137"/>
                  </a:srgbClr>
                </a:outerShdw>
              </a:effectLst>
              <a:cs typeface="B Nazanin" panose="00000400000000000000" pitchFamily="2" charset="-78"/>
            </a:endParaRPr>
          </a:p>
          <a:p>
            <a:pPr marL="571500" indent="-571500">
              <a:lnSpc>
                <a:spcPct val="70000"/>
              </a:lnSpc>
              <a:buFont typeface="Wingdings" panose="05000000000000000000" pitchFamily="2" charset="2"/>
              <a:buChar char="ü"/>
            </a:pPr>
            <a:r>
              <a:rPr lang="ar-SA" sz="4000" dirty="0" smtClean="0">
                <a:solidFill>
                  <a:srgbClr val="002060"/>
                </a:solidFill>
                <a:effectLst>
                  <a:outerShdw blurRad="38100" dist="38100" dir="2700000" algn="tl">
                    <a:srgbClr val="000000">
                      <a:alpha val="43137"/>
                    </a:srgbClr>
                  </a:outerShdw>
                </a:effectLst>
                <a:cs typeface="B Nazanin" panose="00000400000000000000" pitchFamily="2" charset="-78"/>
              </a:rPr>
              <a:t>بازارچه مرزي</a:t>
            </a:r>
            <a:endParaRPr lang="fa-IR" sz="4000" dirty="0" smtClean="0">
              <a:solidFill>
                <a:srgbClr val="002060"/>
              </a:solidFill>
              <a:effectLst>
                <a:outerShdw blurRad="38100" dist="38100" dir="2700000" algn="tl">
                  <a:srgbClr val="000000">
                    <a:alpha val="43137"/>
                  </a:srgbClr>
                </a:outerShdw>
              </a:effectLst>
              <a:cs typeface="B Nazanin" panose="00000400000000000000" pitchFamily="2" charset="-78"/>
            </a:endParaRPr>
          </a:p>
          <a:p>
            <a:pPr marL="1028700" lvl="1" indent="-571500">
              <a:lnSpc>
                <a:spcPct val="70000"/>
              </a:lnSpc>
              <a:buFont typeface="Wingdings" panose="05000000000000000000" pitchFamily="2" charset="2"/>
              <a:buChar char="ü"/>
            </a:pPr>
            <a:r>
              <a:rPr lang="fa-IR" sz="3600" dirty="0" smtClean="0">
                <a:solidFill>
                  <a:srgbClr val="002060"/>
                </a:solidFill>
                <a:effectLst>
                  <a:outerShdw blurRad="38100" dist="38100" dir="2700000" algn="tl">
                    <a:srgbClr val="000000">
                      <a:alpha val="43137"/>
                    </a:srgbClr>
                  </a:outerShdw>
                </a:effectLst>
                <a:cs typeface="B Nazanin" panose="00000400000000000000" pitchFamily="2" charset="-78"/>
              </a:rPr>
              <a:t>(</a:t>
            </a:r>
            <a:r>
              <a:rPr lang="ar-SA" sz="3600" dirty="0" smtClean="0">
                <a:solidFill>
                  <a:srgbClr val="002060"/>
                </a:solidFill>
                <a:effectLst>
                  <a:outerShdw blurRad="38100" dist="38100" dir="2700000" algn="tl">
                    <a:srgbClr val="000000">
                      <a:alpha val="43137"/>
                    </a:srgbClr>
                  </a:outerShdw>
                </a:effectLst>
                <a:cs typeface="B Nazanin" panose="00000400000000000000" pitchFamily="2" charset="-78"/>
              </a:rPr>
              <a:t>جلفا</a:t>
            </a:r>
            <a:r>
              <a:rPr lang="fa-IR" sz="3600" dirty="0" smtClean="0">
                <a:solidFill>
                  <a:srgbClr val="002060"/>
                </a:solidFill>
                <a:effectLst>
                  <a:outerShdw blurRad="38100" dist="38100" dir="2700000" algn="tl">
                    <a:srgbClr val="000000">
                      <a:alpha val="43137"/>
                    </a:srgbClr>
                  </a:outerShdw>
                </a:effectLst>
                <a:cs typeface="B Nazanin" panose="00000400000000000000" pitchFamily="2" charset="-78"/>
              </a:rPr>
              <a:t>- نوردوز)</a:t>
            </a:r>
            <a:endParaRPr lang="en-US" sz="3600" dirty="0">
              <a:solidFill>
                <a:srgbClr val="002060"/>
              </a:solidFill>
              <a:effectLst>
                <a:outerShdw blurRad="38100" dist="38100" dir="2700000" algn="tl">
                  <a:srgbClr val="000000">
                    <a:alpha val="43137"/>
                  </a:srgbClr>
                </a:outerShdw>
              </a:effectLst>
              <a:cs typeface="B Nazanin" panose="00000400000000000000" pitchFamily="2" charset="-78"/>
            </a:endParaRPr>
          </a:p>
          <a:p>
            <a:pPr marL="571500" indent="-571500">
              <a:lnSpc>
                <a:spcPct val="70000"/>
              </a:lnSpc>
              <a:buFont typeface="Wingdings" panose="05000000000000000000" pitchFamily="2" charset="2"/>
              <a:buChar char="ü"/>
            </a:pPr>
            <a:endParaRPr lang="fa-IR" sz="4000" dirty="0" smtClean="0">
              <a:solidFill>
                <a:srgbClr val="002060"/>
              </a:solidFill>
              <a:effectLst>
                <a:outerShdw blurRad="38100" dist="38100" dir="2700000" algn="tl">
                  <a:srgbClr val="000000">
                    <a:alpha val="43137"/>
                  </a:srgbClr>
                </a:outerShdw>
              </a:effectLst>
              <a:cs typeface="B Nazanin" panose="00000400000000000000" pitchFamily="2" charset="-78"/>
            </a:endParaRPr>
          </a:p>
          <a:p>
            <a:pPr marL="571500" indent="-571500">
              <a:lnSpc>
                <a:spcPct val="70000"/>
              </a:lnSpc>
              <a:buFont typeface="Wingdings" panose="05000000000000000000" pitchFamily="2" charset="2"/>
              <a:buChar char="ü"/>
            </a:pPr>
            <a:r>
              <a:rPr lang="ar-SA" sz="4000" dirty="0" smtClean="0">
                <a:solidFill>
                  <a:srgbClr val="002060"/>
                </a:solidFill>
                <a:effectLst>
                  <a:outerShdw blurRad="38100" dist="38100" dir="2700000" algn="tl">
                    <a:srgbClr val="000000">
                      <a:alpha val="43137"/>
                    </a:srgbClr>
                  </a:outerShdw>
                </a:effectLst>
                <a:cs typeface="B Nazanin" panose="00000400000000000000" pitchFamily="2" charset="-78"/>
              </a:rPr>
              <a:t>نمايشگاه </a:t>
            </a:r>
            <a:r>
              <a:rPr lang="ar-SA" sz="4000" dirty="0">
                <a:solidFill>
                  <a:srgbClr val="002060"/>
                </a:solidFill>
                <a:effectLst>
                  <a:outerShdw blurRad="38100" dist="38100" dir="2700000" algn="tl">
                    <a:srgbClr val="000000">
                      <a:alpha val="43137"/>
                    </a:srgbClr>
                  </a:outerShdw>
                </a:effectLst>
                <a:cs typeface="B Nazanin" panose="00000400000000000000" pitchFamily="2" charset="-78"/>
              </a:rPr>
              <a:t>بين‌المللي </a:t>
            </a:r>
            <a:r>
              <a:rPr lang="ar-SA" sz="4000" dirty="0" smtClean="0">
                <a:solidFill>
                  <a:srgbClr val="002060"/>
                </a:solidFill>
                <a:effectLst>
                  <a:outerShdw blurRad="38100" dist="38100" dir="2700000" algn="tl">
                    <a:srgbClr val="000000">
                      <a:alpha val="43137"/>
                    </a:srgbClr>
                  </a:outerShdw>
                </a:effectLst>
                <a:cs typeface="B Nazanin" panose="00000400000000000000" pitchFamily="2" charset="-78"/>
              </a:rPr>
              <a:t>تبريز</a:t>
            </a:r>
            <a:endParaRPr lang="en-US" sz="4000" dirty="0">
              <a:solidFill>
                <a:srgbClr val="002060"/>
              </a:solidFill>
              <a:effectLst>
                <a:outerShdw blurRad="38100" dist="38100" dir="2700000" algn="tl">
                  <a:srgbClr val="000000">
                    <a:alpha val="43137"/>
                  </a:srgbClr>
                </a:outerShdw>
              </a:effectLst>
              <a:cs typeface="B Nazanin" panose="00000400000000000000" pitchFamily="2" charset="-78"/>
            </a:endParaRPr>
          </a:p>
        </p:txBody>
      </p:sp>
      <p:pic>
        <p:nvPicPr>
          <p:cNvPr id="4" name="Picture 3"/>
          <p:cNvPicPr>
            <a:picLocks noChangeAspect="1" noChangeArrowheads="1" noCrop="1"/>
          </p:cNvPicPr>
          <p:nvPr/>
        </p:nvPicPr>
        <p:blipFill>
          <a:blip r:embed="rId3" cstate="print"/>
          <a:srcRect/>
          <a:stretch>
            <a:fillRect/>
          </a:stretch>
        </p:blipFill>
        <p:spPr bwMode="auto">
          <a:xfrm>
            <a:off x="13074" y="144016"/>
            <a:ext cx="1028700" cy="746125"/>
          </a:xfrm>
          <a:prstGeom prst="rect">
            <a:avLst/>
          </a:prstGeom>
          <a:noFill/>
          <a:ln w="9525">
            <a:noFill/>
            <a:miter lim="800000"/>
            <a:headEnd/>
            <a:tailEnd/>
          </a:ln>
        </p:spPr>
      </p:pic>
    </p:spTree>
    <p:extLst>
      <p:ext uri="{BB962C8B-B14F-4D97-AF65-F5344CB8AC3E}">
        <p14:creationId xmlns:p14="http://schemas.microsoft.com/office/powerpoint/2010/main" val="834469980"/>
      </p:ext>
    </p:extLst>
  </p:cSld>
  <p:clrMapOvr>
    <a:masterClrMapping/>
  </p:clrMapOvr>
  <p:transition spd="slow">
    <p:cover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8" name="Picture 8"/>
          <p:cNvPicPr>
            <a:picLocks noChangeAspect="1" noChangeArrowheads="1" noCrop="1"/>
          </p:cNvPicPr>
          <p:nvPr/>
        </p:nvPicPr>
        <p:blipFill>
          <a:blip r:embed="rId3" cstate="print"/>
          <a:srcRect/>
          <a:stretch>
            <a:fillRect/>
          </a:stretch>
        </p:blipFill>
        <p:spPr bwMode="auto">
          <a:xfrm>
            <a:off x="0" y="0"/>
            <a:ext cx="762000" cy="552450"/>
          </a:xfrm>
          <a:prstGeom prst="rect">
            <a:avLst/>
          </a:prstGeom>
          <a:noFill/>
          <a:ln w="9525">
            <a:noFill/>
            <a:miter lim="800000"/>
            <a:headEnd/>
            <a:tailEnd/>
          </a:ln>
        </p:spPr>
      </p:pic>
      <p:sp>
        <p:nvSpPr>
          <p:cNvPr id="12" name="AutoShape 2"/>
          <p:cNvSpPr>
            <a:spLocks noChangeArrowheads="1"/>
          </p:cNvSpPr>
          <p:nvPr/>
        </p:nvSpPr>
        <p:spPr bwMode="auto">
          <a:xfrm>
            <a:off x="107504" y="573265"/>
            <a:ext cx="8919716" cy="6092825"/>
          </a:xfrm>
          <a:prstGeom prst="horizontalScroll">
            <a:avLst>
              <a:gd name="adj" fmla="val 6204"/>
            </a:avLst>
          </a:prstGeom>
          <a:solidFill>
            <a:srgbClr val="FFFFCC"/>
          </a:solidFill>
          <a:ln w="9525">
            <a:solidFill>
              <a:schemeClr val="tx1"/>
            </a:solidFill>
            <a:round/>
            <a:headEnd/>
            <a:tailEnd/>
          </a:ln>
        </p:spPr>
        <p:txBody>
          <a:bodyPr wrap="none" anchor="ctr"/>
          <a:lstStyle/>
          <a:p>
            <a:endParaRPr lang="en-US"/>
          </a:p>
        </p:txBody>
      </p:sp>
      <p:sp>
        <p:nvSpPr>
          <p:cNvPr id="16" name="AutoShape 6"/>
          <p:cNvSpPr>
            <a:spLocks noChangeArrowheads="1"/>
          </p:cNvSpPr>
          <p:nvPr/>
        </p:nvSpPr>
        <p:spPr bwMode="auto">
          <a:xfrm>
            <a:off x="782463" y="1058841"/>
            <a:ext cx="8104186" cy="1428760"/>
          </a:xfrm>
          <a:prstGeom prst="roundRect">
            <a:avLst>
              <a:gd name="adj" fmla="val 16667"/>
            </a:avLst>
          </a:prstGeom>
          <a:solidFill>
            <a:srgbClr val="FFFFCC"/>
          </a:solidFill>
          <a:ln w="9525">
            <a:solidFill>
              <a:srgbClr val="FFFFCC"/>
            </a:solidFill>
            <a:round/>
            <a:headEnd/>
            <a:tailEnd/>
          </a:ln>
        </p:spPr>
        <p:txBody>
          <a:bodyPr wrap="none" anchor="ctr"/>
          <a:lstStyle/>
          <a:p>
            <a:r>
              <a:rPr lang="fa-IR" sz="2400" b="1" dirty="0">
                <a:solidFill>
                  <a:schemeClr val="accent2"/>
                </a:solidFill>
                <a:cs typeface="B Nazanin" pitchFamily="2" charset="-78"/>
              </a:rPr>
              <a:t>                                               </a:t>
            </a:r>
          </a:p>
          <a:p>
            <a:r>
              <a:rPr lang="fa-IR" sz="2800" b="1" dirty="0">
                <a:solidFill>
                  <a:schemeClr val="accent2"/>
                </a:solidFill>
                <a:cs typeface="B Nazanin" pitchFamily="2" charset="-78"/>
              </a:rPr>
              <a:t>صادرات غیر نفتی استان</a:t>
            </a:r>
            <a:r>
              <a:rPr lang="fa-IR" sz="2400" b="1" dirty="0">
                <a:solidFill>
                  <a:schemeClr val="accent2"/>
                </a:solidFill>
                <a:cs typeface="B Nazanin" pitchFamily="2" charset="-78"/>
              </a:rPr>
              <a:t>:    </a:t>
            </a:r>
            <a:r>
              <a:rPr lang="fa-IR" sz="2400" b="1" dirty="0" smtClean="0">
                <a:solidFill>
                  <a:schemeClr val="accent2"/>
                </a:solidFill>
                <a:cs typeface="B Nazanin" pitchFamily="2" charset="-78"/>
              </a:rPr>
              <a:t>    </a:t>
            </a:r>
            <a:r>
              <a:rPr lang="fa-IR" sz="2800" b="1" dirty="0" smtClean="0">
                <a:solidFill>
                  <a:srgbClr val="FF0000"/>
                </a:solidFill>
                <a:cs typeface="B Nazanin" pitchFamily="2" charset="-78"/>
              </a:rPr>
              <a:t>2134 </a:t>
            </a:r>
            <a:r>
              <a:rPr lang="fa-IR" sz="2000" b="1" dirty="0" smtClean="0">
                <a:cs typeface="B Nazanin" pitchFamily="2" charset="-78"/>
              </a:rPr>
              <a:t>میلیون دلار               رتبه </a:t>
            </a:r>
            <a:r>
              <a:rPr lang="fa-IR" sz="2800" b="1" dirty="0" smtClean="0">
                <a:solidFill>
                  <a:srgbClr val="FF0000"/>
                </a:solidFill>
                <a:cs typeface="B Nazanin" pitchFamily="2" charset="-78"/>
              </a:rPr>
              <a:t>چهارم</a:t>
            </a:r>
          </a:p>
          <a:p>
            <a:r>
              <a:rPr lang="fa-IR" sz="1600" b="1" dirty="0" smtClean="0">
                <a:cs typeface="B Nazanin" pitchFamily="2" charset="-78"/>
              </a:rPr>
              <a:t>(پس از استانهای </a:t>
            </a:r>
            <a:r>
              <a:rPr lang="fa-IR" sz="1600" b="1" u="sng" dirty="0" smtClean="0">
                <a:cs typeface="B Nazanin" pitchFamily="2" charset="-78"/>
              </a:rPr>
              <a:t>تهران</a:t>
            </a:r>
            <a:r>
              <a:rPr lang="fa-IR" sz="1600" b="1" dirty="0" smtClean="0">
                <a:cs typeface="B Nazanin" pitchFamily="2" charset="-78"/>
              </a:rPr>
              <a:t>، </a:t>
            </a:r>
            <a:r>
              <a:rPr lang="fa-IR" sz="1600" b="1" u="sng" dirty="0" smtClean="0">
                <a:cs typeface="B Nazanin" pitchFamily="2" charset="-78"/>
              </a:rPr>
              <a:t>خوزستان</a:t>
            </a:r>
            <a:r>
              <a:rPr lang="fa-IR" sz="1600" b="1" dirty="0" smtClean="0">
                <a:cs typeface="B Nazanin" pitchFamily="2" charset="-78"/>
              </a:rPr>
              <a:t> و </a:t>
            </a:r>
            <a:r>
              <a:rPr lang="fa-IR" sz="1600" b="1" u="sng" dirty="0" smtClean="0">
                <a:cs typeface="B Nazanin" pitchFamily="2" charset="-78"/>
              </a:rPr>
              <a:t>هرمزگان)</a:t>
            </a:r>
            <a:endParaRPr lang="en-US" sz="1400" b="1" u="sng" dirty="0">
              <a:cs typeface="B Nazanin" pitchFamily="2" charset="-78"/>
            </a:endParaRPr>
          </a:p>
        </p:txBody>
      </p:sp>
      <p:pic>
        <p:nvPicPr>
          <p:cNvPr id="38923" name="Picture 11"/>
          <p:cNvPicPr>
            <a:picLocks noChangeAspect="1" noChangeArrowheads="1" noCrop="1"/>
          </p:cNvPicPr>
          <p:nvPr/>
        </p:nvPicPr>
        <p:blipFill>
          <a:blip r:embed="rId3" cstate="print"/>
          <a:srcRect/>
          <a:stretch>
            <a:fillRect/>
          </a:stretch>
        </p:blipFill>
        <p:spPr bwMode="auto">
          <a:xfrm>
            <a:off x="0" y="0"/>
            <a:ext cx="762000" cy="552450"/>
          </a:xfrm>
          <a:prstGeom prst="rect">
            <a:avLst/>
          </a:prstGeom>
          <a:noFill/>
          <a:ln w="9525">
            <a:noFill/>
            <a:miter lim="800000"/>
            <a:headEnd/>
            <a:tailEnd/>
          </a:ln>
        </p:spPr>
      </p:pic>
      <p:sp>
        <p:nvSpPr>
          <p:cNvPr id="14" name="AutoShape 8"/>
          <p:cNvSpPr>
            <a:spLocks noChangeArrowheads="1"/>
          </p:cNvSpPr>
          <p:nvPr/>
        </p:nvSpPr>
        <p:spPr bwMode="auto">
          <a:xfrm>
            <a:off x="727384" y="2643182"/>
            <a:ext cx="8214343" cy="1474788"/>
          </a:xfrm>
          <a:prstGeom prst="roundRect">
            <a:avLst>
              <a:gd name="adj" fmla="val 16667"/>
            </a:avLst>
          </a:prstGeom>
          <a:solidFill>
            <a:srgbClr val="FFFFCC"/>
          </a:solidFill>
          <a:ln w="9525">
            <a:solidFill>
              <a:srgbClr val="FFFFCC"/>
            </a:solidFill>
            <a:round/>
            <a:headEnd/>
            <a:tailEnd/>
          </a:ln>
        </p:spPr>
        <p:txBody>
          <a:bodyPr wrap="none" anchor="ctr"/>
          <a:lstStyle/>
          <a:p>
            <a:r>
              <a:rPr lang="fa-IR" sz="2400" b="1" dirty="0">
                <a:solidFill>
                  <a:srgbClr val="FF0000"/>
                </a:solidFill>
                <a:cs typeface="B Nazanin" pitchFamily="2" charset="-78"/>
              </a:rPr>
              <a:t>اقلام عمده صادراتی از گمرکات استان</a:t>
            </a:r>
            <a:r>
              <a:rPr lang="fa-IR" sz="2400" b="1" dirty="0">
                <a:cs typeface="B Nazanin" pitchFamily="2" charset="-78"/>
              </a:rPr>
              <a:t>: </a:t>
            </a:r>
          </a:p>
          <a:p>
            <a:r>
              <a:rPr lang="fa-IR" sz="2200" b="1" dirty="0">
                <a:cs typeface="B Nazanin" pitchFamily="2" charset="-78"/>
              </a:rPr>
              <a:t>کالاهای صنعتی، کالاهای کشاورزی، فلزات، فرش و صنایع دستی</a:t>
            </a:r>
            <a:r>
              <a:rPr lang="fa-IR" sz="2200" b="1" dirty="0" smtClean="0">
                <a:cs typeface="B Nazanin" pitchFamily="2" charset="-78"/>
              </a:rPr>
              <a:t>، </a:t>
            </a:r>
            <a:r>
              <a:rPr lang="fa-IR" sz="2200" b="1" dirty="0">
                <a:cs typeface="B Nazanin" pitchFamily="2" charset="-78"/>
              </a:rPr>
              <a:t>سنگ و مواد معدنی</a:t>
            </a:r>
            <a:endParaRPr lang="en-US" sz="2200" b="1" dirty="0">
              <a:cs typeface="B Nazanin" pitchFamily="2" charset="-78"/>
            </a:endParaRPr>
          </a:p>
        </p:txBody>
      </p:sp>
      <p:sp>
        <p:nvSpPr>
          <p:cNvPr id="15" name="AutoShape 8"/>
          <p:cNvSpPr>
            <a:spLocks noChangeArrowheads="1"/>
          </p:cNvSpPr>
          <p:nvPr/>
        </p:nvSpPr>
        <p:spPr bwMode="auto">
          <a:xfrm>
            <a:off x="563097" y="4429132"/>
            <a:ext cx="8343652" cy="1474788"/>
          </a:xfrm>
          <a:prstGeom prst="roundRect">
            <a:avLst>
              <a:gd name="adj" fmla="val 16667"/>
            </a:avLst>
          </a:prstGeom>
          <a:solidFill>
            <a:srgbClr val="FFFFCC"/>
          </a:solidFill>
          <a:ln w="9525">
            <a:solidFill>
              <a:srgbClr val="FFFFCC"/>
            </a:solidFill>
            <a:round/>
            <a:headEnd/>
            <a:tailEnd/>
          </a:ln>
        </p:spPr>
        <p:txBody>
          <a:bodyPr wrap="none" anchor="ctr"/>
          <a:lstStyle/>
          <a:p>
            <a:r>
              <a:rPr lang="fa-IR" sz="2400" b="1" dirty="0" smtClean="0">
                <a:cs typeface="B Nazanin" pitchFamily="2" charset="-78"/>
              </a:rPr>
              <a:t>تعداد کشورهای عمده مقصد صادراتی: 28 کشور</a:t>
            </a:r>
          </a:p>
          <a:p>
            <a:r>
              <a:rPr lang="fa-IR" sz="2400" b="1" dirty="0" smtClean="0">
                <a:solidFill>
                  <a:srgbClr val="FF0000"/>
                </a:solidFill>
                <a:cs typeface="B Nazanin" pitchFamily="2" charset="-78"/>
              </a:rPr>
              <a:t>عراق، </a:t>
            </a:r>
            <a:r>
              <a:rPr lang="fa-IR" sz="2400" b="1" dirty="0">
                <a:solidFill>
                  <a:srgbClr val="FF0000"/>
                </a:solidFill>
                <a:cs typeface="B Nazanin" pitchFamily="2" charset="-78"/>
              </a:rPr>
              <a:t>ترکیه، </a:t>
            </a:r>
            <a:r>
              <a:rPr lang="fa-IR" sz="2400" b="1" dirty="0" smtClean="0">
                <a:solidFill>
                  <a:srgbClr val="FF0000"/>
                </a:solidFill>
                <a:cs typeface="B Nazanin" pitchFamily="2" charset="-78"/>
              </a:rPr>
              <a:t>روسیه، </a:t>
            </a:r>
            <a:r>
              <a:rPr lang="fa-IR" sz="2400" b="1" dirty="0">
                <a:solidFill>
                  <a:srgbClr val="FF0000"/>
                </a:solidFill>
                <a:cs typeface="B Nazanin" pitchFamily="2" charset="-78"/>
              </a:rPr>
              <a:t>آذربایجان،گرجستان</a:t>
            </a:r>
            <a:r>
              <a:rPr lang="fa-IR" sz="2400" b="1" dirty="0" smtClean="0">
                <a:solidFill>
                  <a:srgbClr val="FF0000"/>
                </a:solidFill>
                <a:cs typeface="B Nazanin" pitchFamily="2" charset="-78"/>
              </a:rPr>
              <a:t>، ارمنستان، اکراین</a:t>
            </a:r>
            <a:r>
              <a:rPr lang="fa-IR" sz="2400" b="1" dirty="0">
                <a:solidFill>
                  <a:srgbClr val="FF0000"/>
                </a:solidFill>
                <a:cs typeface="B Nazanin" pitchFamily="2" charset="-78"/>
              </a:rPr>
              <a:t>، پاکستان و افغانستان </a:t>
            </a:r>
            <a:endParaRPr lang="en-US" sz="2000" b="1" dirty="0">
              <a:cs typeface="B Nazanin" pitchFamily="2" charset="-78"/>
            </a:endParaRPr>
          </a:p>
        </p:txBody>
      </p:sp>
      <p:sp>
        <p:nvSpPr>
          <p:cNvPr id="13" name="Text Box 7"/>
          <p:cNvSpPr txBox="1">
            <a:spLocks noChangeArrowheads="1"/>
          </p:cNvSpPr>
          <p:nvPr/>
        </p:nvSpPr>
        <p:spPr bwMode="auto">
          <a:xfrm>
            <a:off x="3203848" y="44355"/>
            <a:ext cx="2516832" cy="646331"/>
          </a:xfrm>
          <a:prstGeom prst="rect">
            <a:avLst/>
          </a:prstGeom>
          <a:noFill/>
          <a:ln w="9525">
            <a:noFill/>
            <a:miter lim="800000"/>
            <a:headEnd/>
            <a:tailEnd/>
          </a:ln>
        </p:spPr>
        <p:txBody>
          <a:bodyPr wrap="square">
            <a:spAutoFit/>
          </a:bodyPr>
          <a:lstStyle/>
          <a:p>
            <a:pPr algn="ctr" eaLnBrk="1" hangingPunct="1"/>
            <a:r>
              <a:rPr lang="fa-IR" sz="3600" b="1"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cs typeface="B Titr" panose="00000700000000000000" pitchFamily="2" charset="-78"/>
              </a:rPr>
              <a:t>بازرگانی</a:t>
            </a:r>
            <a:endParaRPr lang="en-US" sz="3600"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cs typeface="B Titr" panose="00000700000000000000" pitchFamily="2" charset="-78"/>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childTnLst>
                    </p:cTn>
                  </p:par>
                  <p:par>
                    <p:cTn id="14" fill="hold">
                      <p:stCondLst>
                        <p:cond delay="indefinite"/>
                      </p:stCondLst>
                      <p:childTnLst>
                        <p:par>
                          <p:cTn id="15" fill="hold" nodeType="afterGroup">
                            <p:stCondLst>
                              <p:cond delay="0"/>
                            </p:stCondLst>
                            <p:childTnLst>
                              <p:par>
                                <p:cTn id="16" presetID="53" presetClass="entr" presetSubtype="0"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childTnLst>
                                </p:cTn>
                              </p:par>
                            </p:childTnLst>
                          </p:cTn>
                        </p:par>
                      </p:childTnLst>
                    </p:cTn>
                  </p:par>
                  <p:par>
                    <p:cTn id="21" fill="hold">
                      <p:stCondLst>
                        <p:cond delay="indefinite"/>
                      </p:stCondLst>
                      <p:childTnLst>
                        <p:par>
                          <p:cTn id="22" fill="hold" nodeType="afterGroup">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 calcmode="lin" valueType="num">
                                      <p:cBhvr>
                                        <p:cTn id="32" dur="500" fill="hold"/>
                                        <p:tgtEl>
                                          <p:spTgt spid="15"/>
                                        </p:tgtEl>
                                        <p:attrNameLst>
                                          <p:attrName>ppt_w</p:attrName>
                                        </p:attrNameLst>
                                      </p:cBhvr>
                                      <p:tavLst>
                                        <p:tav tm="0">
                                          <p:val>
                                            <p:fltVal val="0"/>
                                          </p:val>
                                        </p:tav>
                                        <p:tav tm="100000">
                                          <p:val>
                                            <p:strVal val="#ppt_w"/>
                                          </p:val>
                                        </p:tav>
                                      </p:tavLst>
                                    </p:anim>
                                    <p:anim calcmode="lin" valueType="num">
                                      <p:cBhvr>
                                        <p:cTn id="33" dur="500" fill="hold"/>
                                        <p:tgtEl>
                                          <p:spTgt spid="15"/>
                                        </p:tgtEl>
                                        <p:attrNameLst>
                                          <p:attrName>ppt_h</p:attrName>
                                        </p:attrNameLst>
                                      </p:cBhvr>
                                      <p:tavLst>
                                        <p:tav tm="0">
                                          <p:val>
                                            <p:fltVal val="0"/>
                                          </p:val>
                                        </p:tav>
                                        <p:tav tm="100000">
                                          <p:val>
                                            <p:strVal val="#ppt_h"/>
                                          </p:val>
                                        </p:tav>
                                      </p:tavLst>
                                    </p:anim>
                                    <p:animEffect transition="in" filter="fade">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P spid="14" grpId="0" animBg="1"/>
      <p:bldP spid="15" grpId="0" animBg="1"/>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AutoShape 2"/>
          <p:cNvSpPr>
            <a:spLocks noChangeArrowheads="1"/>
          </p:cNvSpPr>
          <p:nvPr/>
        </p:nvSpPr>
        <p:spPr bwMode="auto">
          <a:xfrm>
            <a:off x="119063" y="404813"/>
            <a:ext cx="8774112" cy="6453187"/>
          </a:xfrm>
          <a:prstGeom prst="horizontalScroll">
            <a:avLst>
              <a:gd name="adj" fmla="val 6204"/>
            </a:avLst>
          </a:prstGeom>
          <a:solidFill>
            <a:srgbClr val="FFFFCC"/>
          </a:solidFill>
          <a:ln w="9525">
            <a:solidFill>
              <a:schemeClr val="tx1"/>
            </a:solidFill>
            <a:round/>
            <a:headEnd/>
            <a:tailEnd/>
          </a:ln>
        </p:spPr>
        <p:txBody>
          <a:bodyPr wrap="none" anchor="ctr"/>
          <a:lstStyle/>
          <a:p>
            <a:pPr algn="ctr" defTabSz="176213" rtl="1" eaLnBrk="1" hangingPunct="1"/>
            <a:endParaRPr lang="en-US" altLang="en-US" sz="500">
              <a:latin typeface="Times New Roman" pitchFamily="18" charset="0"/>
              <a:cs typeface="Arial" pitchFamily="34" charset="0"/>
            </a:endParaRPr>
          </a:p>
        </p:txBody>
      </p:sp>
      <p:sp>
        <p:nvSpPr>
          <p:cNvPr id="197636" name="Rectangle 4"/>
          <p:cNvSpPr>
            <a:spLocks noGrp="1" noChangeArrowheads="1"/>
          </p:cNvSpPr>
          <p:nvPr>
            <p:ph type="body" sz="half" idx="1"/>
          </p:nvPr>
        </p:nvSpPr>
        <p:spPr>
          <a:xfrm>
            <a:off x="468313" y="1052736"/>
            <a:ext cx="8147050" cy="4968329"/>
          </a:xfrm>
        </p:spPr>
        <p:txBody>
          <a:bodyPr/>
          <a:lstStyle/>
          <a:p>
            <a:pPr algn="justLow" eaLnBrk="1" hangingPunct="1">
              <a:lnSpc>
                <a:spcPct val="120000"/>
              </a:lnSpc>
              <a:buFontTx/>
              <a:buChar char="-"/>
            </a:pPr>
            <a:r>
              <a:rPr lang="fa-IR" altLang="en-US" sz="2800" b="1" dirty="0" smtClean="0">
                <a:solidFill>
                  <a:srgbClr val="FF0000"/>
                </a:solidFill>
                <a:cs typeface="B Zar" pitchFamily="2" charset="-78"/>
              </a:rPr>
              <a:t>جاذبه های طبیعی</a:t>
            </a:r>
          </a:p>
          <a:p>
            <a:pPr algn="justLow" eaLnBrk="1" hangingPunct="1">
              <a:lnSpc>
                <a:spcPct val="120000"/>
              </a:lnSpc>
              <a:buFontTx/>
              <a:buChar char="-"/>
            </a:pPr>
            <a:r>
              <a:rPr lang="fa-IR" altLang="en-US" sz="2400" b="1" dirty="0" smtClean="0">
                <a:cs typeface="B Zar" pitchFamily="2" charset="-78"/>
              </a:rPr>
              <a:t>روستای کندوان، </a:t>
            </a:r>
            <a:r>
              <a:rPr lang="fa-IR" altLang="en-US" sz="2400" b="1" dirty="0">
                <a:cs typeface="B Zar" pitchFamily="2" charset="-78"/>
              </a:rPr>
              <a:t>دامنه های </a:t>
            </a:r>
            <a:r>
              <a:rPr lang="fa-IR" altLang="en-US" sz="2400" b="1" dirty="0" smtClean="0">
                <a:cs typeface="B Zar" pitchFamily="2" charset="-78"/>
              </a:rPr>
              <a:t>سهند</a:t>
            </a:r>
          </a:p>
          <a:p>
            <a:pPr algn="justLow" eaLnBrk="1" hangingPunct="1">
              <a:lnSpc>
                <a:spcPct val="120000"/>
              </a:lnSpc>
              <a:buFontTx/>
              <a:buChar char="-"/>
            </a:pPr>
            <a:r>
              <a:rPr lang="fa-IR" altLang="en-US" sz="2400" b="1" dirty="0" smtClean="0">
                <a:cs typeface="B Zar" pitchFamily="2" charset="-78"/>
              </a:rPr>
              <a:t>جنگلهای ارسباران، آینالو ،  چیچکلو هفت چشمه، آب های معدنی</a:t>
            </a:r>
          </a:p>
          <a:p>
            <a:pPr algn="justLow" eaLnBrk="1" hangingPunct="1">
              <a:lnSpc>
                <a:spcPct val="120000"/>
              </a:lnSpc>
              <a:buFontTx/>
              <a:buChar char="-"/>
            </a:pPr>
            <a:r>
              <a:rPr lang="fa-IR" altLang="en-US" sz="2400" b="1" dirty="0" smtClean="0">
                <a:cs typeface="B Zar" pitchFamily="2" charset="-78"/>
              </a:rPr>
              <a:t>کناره های رود ارس</a:t>
            </a:r>
          </a:p>
          <a:p>
            <a:pPr algn="justLow" eaLnBrk="1" hangingPunct="1">
              <a:lnSpc>
                <a:spcPct val="120000"/>
              </a:lnSpc>
              <a:buFontTx/>
              <a:buChar char="-"/>
            </a:pPr>
            <a:r>
              <a:rPr lang="fa-IR" altLang="en-US" sz="2400" b="1" dirty="0" smtClean="0">
                <a:cs typeface="B Zar" pitchFamily="2" charset="-78"/>
              </a:rPr>
              <a:t>و ..........</a:t>
            </a:r>
          </a:p>
          <a:p>
            <a:pPr algn="justLow" eaLnBrk="1" hangingPunct="1">
              <a:lnSpc>
                <a:spcPct val="120000"/>
              </a:lnSpc>
              <a:buFontTx/>
              <a:buChar char="-"/>
            </a:pPr>
            <a:r>
              <a:rPr lang="fa-IR" altLang="en-US" sz="2800" b="1" dirty="0" smtClean="0">
                <a:solidFill>
                  <a:srgbClr val="FF0000"/>
                </a:solidFill>
                <a:cs typeface="B Zar" pitchFamily="2" charset="-78"/>
              </a:rPr>
              <a:t>جاذبه های فرهنگی و تاریخی</a:t>
            </a:r>
          </a:p>
          <a:p>
            <a:pPr algn="justLow" eaLnBrk="1" hangingPunct="1">
              <a:lnSpc>
                <a:spcPct val="120000"/>
              </a:lnSpc>
              <a:buFontTx/>
              <a:buChar char="-"/>
            </a:pPr>
            <a:r>
              <a:rPr lang="fa-IR" altLang="en-US" sz="2400" b="1" dirty="0" smtClean="0">
                <a:cs typeface="B Zar" pitchFamily="2" charset="-78"/>
              </a:rPr>
              <a:t>بازار تبریز، مسجد کبود، ارک تبریز، </a:t>
            </a:r>
            <a:r>
              <a:rPr lang="fa-IR" altLang="en-US" sz="2400" b="1" dirty="0">
                <a:cs typeface="B Zar" pitchFamily="2" charset="-78"/>
              </a:rPr>
              <a:t>موزه آذربایجان، مسجد جامع تبریز، موزه </a:t>
            </a:r>
            <a:r>
              <a:rPr lang="fa-IR" altLang="en-US" sz="2400" b="1" dirty="0" smtClean="0">
                <a:cs typeface="B Zar" pitchFamily="2" charset="-78"/>
              </a:rPr>
              <a:t>مشروطه، مقبره الشعرا، </a:t>
            </a:r>
          </a:p>
          <a:p>
            <a:pPr algn="justLow" eaLnBrk="1" hangingPunct="1">
              <a:lnSpc>
                <a:spcPct val="120000"/>
              </a:lnSpc>
              <a:buFontTx/>
              <a:buChar char="-"/>
            </a:pPr>
            <a:r>
              <a:rPr lang="fa-IR" altLang="en-US" sz="2400" b="1" dirty="0" smtClean="0">
                <a:cs typeface="B Zar" pitchFamily="2" charset="-78"/>
              </a:rPr>
              <a:t>رصدخانه، سنگواره های فسیلی مراغه</a:t>
            </a:r>
          </a:p>
          <a:p>
            <a:pPr algn="justLow" eaLnBrk="1" hangingPunct="1">
              <a:lnSpc>
                <a:spcPct val="120000"/>
              </a:lnSpc>
              <a:buFontTx/>
              <a:buChar char="-"/>
            </a:pPr>
            <a:r>
              <a:rPr lang="fa-IR" altLang="en-US" sz="2400" b="1" dirty="0" smtClean="0">
                <a:cs typeface="B Zar" pitchFamily="2" charset="-78"/>
              </a:rPr>
              <a:t>قلعه جمهور (بابک)، کلیسای سنت استپانوس، </a:t>
            </a:r>
          </a:p>
          <a:p>
            <a:pPr algn="justLow" eaLnBrk="1" hangingPunct="1">
              <a:lnSpc>
                <a:spcPct val="120000"/>
              </a:lnSpc>
              <a:buFontTx/>
              <a:buChar char="-"/>
            </a:pPr>
            <a:r>
              <a:rPr lang="fa-IR" altLang="en-US" sz="2400" b="1" dirty="0" smtClean="0">
                <a:solidFill>
                  <a:srgbClr val="003399"/>
                </a:solidFill>
                <a:cs typeface="B Zar" pitchFamily="2" charset="-78"/>
              </a:rPr>
              <a:t>......</a:t>
            </a:r>
            <a:endParaRPr lang="en-US" altLang="en-US" sz="2200" b="1" dirty="0" smtClean="0">
              <a:solidFill>
                <a:srgbClr val="003399"/>
              </a:solidFill>
              <a:cs typeface="Yagut" pitchFamily="2" charset="-78"/>
            </a:endParaRPr>
          </a:p>
        </p:txBody>
      </p:sp>
      <p:sp>
        <p:nvSpPr>
          <p:cNvPr id="6" name="Text Box 7"/>
          <p:cNvSpPr txBox="1">
            <a:spLocks noChangeArrowheads="1"/>
          </p:cNvSpPr>
          <p:nvPr/>
        </p:nvSpPr>
        <p:spPr bwMode="auto">
          <a:xfrm>
            <a:off x="1428728" y="44355"/>
            <a:ext cx="6000792" cy="646331"/>
          </a:xfrm>
          <a:prstGeom prst="rect">
            <a:avLst/>
          </a:prstGeom>
          <a:noFill/>
          <a:ln w="9525">
            <a:noFill/>
            <a:miter lim="800000"/>
            <a:headEnd/>
            <a:tailEnd/>
          </a:ln>
        </p:spPr>
        <p:txBody>
          <a:bodyPr wrap="square">
            <a:spAutoFit/>
          </a:bodyPr>
          <a:lstStyle/>
          <a:p>
            <a:pPr algn="ctr" eaLnBrk="1" hangingPunct="1"/>
            <a:r>
              <a:rPr lang="fa-IR" sz="3600" b="1"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cs typeface="B Titr" panose="00000700000000000000" pitchFamily="2" charset="-78"/>
              </a:rPr>
              <a:t>جاذبه های گردشگری</a:t>
            </a:r>
            <a:endParaRPr lang="en-US" sz="3600"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cs typeface="B Titr" panose="00000700000000000000" pitchFamily="2" charset="-78"/>
            </a:endParaRPr>
          </a:p>
        </p:txBody>
      </p:sp>
      <p:pic>
        <p:nvPicPr>
          <p:cNvPr id="5" name="Picture 3"/>
          <p:cNvPicPr>
            <a:picLocks noChangeAspect="1" noChangeArrowheads="1" noCrop="1"/>
          </p:cNvPicPr>
          <p:nvPr/>
        </p:nvPicPr>
        <p:blipFill>
          <a:blip r:embed="rId3" cstate="print"/>
          <a:srcRect/>
          <a:stretch>
            <a:fillRect/>
          </a:stretch>
        </p:blipFill>
        <p:spPr bwMode="auto">
          <a:xfrm>
            <a:off x="0" y="0"/>
            <a:ext cx="1028700" cy="746125"/>
          </a:xfrm>
          <a:prstGeom prst="rect">
            <a:avLst/>
          </a:prstGeom>
          <a:noFill/>
          <a:ln w="9525">
            <a:noFill/>
            <a:miter lim="800000"/>
            <a:headEnd/>
            <a:tailEnd/>
          </a:ln>
        </p:spPr>
      </p:pic>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53" presetClass="entr" presetSubtype="0" fill="hold" grpId="0" nodeType="afterEffect">
                                  <p:stCondLst>
                                    <p:cond delay="0"/>
                                  </p:stCondLst>
                                  <p:childTnLst>
                                    <p:set>
                                      <p:cBhvr>
                                        <p:cTn id="9" dur="1" fill="hold">
                                          <p:stCondLst>
                                            <p:cond delay="0"/>
                                          </p:stCondLst>
                                        </p:cTn>
                                        <p:tgtEl>
                                          <p:spTgt spid="197634"/>
                                        </p:tgtEl>
                                        <p:attrNameLst>
                                          <p:attrName>style.visibility</p:attrName>
                                        </p:attrNameLst>
                                      </p:cBhvr>
                                      <p:to>
                                        <p:strVal val="visible"/>
                                      </p:to>
                                    </p:set>
                                    <p:anim calcmode="lin" valueType="num">
                                      <p:cBhvr>
                                        <p:cTn id="10" dur="500" fill="hold"/>
                                        <p:tgtEl>
                                          <p:spTgt spid="197634"/>
                                        </p:tgtEl>
                                        <p:attrNameLst>
                                          <p:attrName>ppt_w</p:attrName>
                                        </p:attrNameLst>
                                      </p:cBhvr>
                                      <p:tavLst>
                                        <p:tav tm="0">
                                          <p:val>
                                            <p:fltVal val="0"/>
                                          </p:val>
                                        </p:tav>
                                        <p:tav tm="100000">
                                          <p:val>
                                            <p:strVal val="#ppt_w"/>
                                          </p:val>
                                        </p:tav>
                                      </p:tavLst>
                                    </p:anim>
                                    <p:anim calcmode="lin" valueType="num">
                                      <p:cBhvr>
                                        <p:cTn id="11" dur="500" fill="hold"/>
                                        <p:tgtEl>
                                          <p:spTgt spid="197634"/>
                                        </p:tgtEl>
                                        <p:attrNameLst>
                                          <p:attrName>ppt_h</p:attrName>
                                        </p:attrNameLst>
                                      </p:cBhvr>
                                      <p:tavLst>
                                        <p:tav tm="0">
                                          <p:val>
                                            <p:fltVal val="0"/>
                                          </p:val>
                                        </p:tav>
                                        <p:tav tm="100000">
                                          <p:val>
                                            <p:strVal val="#ppt_h"/>
                                          </p:val>
                                        </p:tav>
                                      </p:tavLst>
                                    </p:anim>
                                    <p:animEffect transition="in" filter="fade">
                                      <p:cBhvr>
                                        <p:cTn id="12" dur="500"/>
                                        <p:tgtEl>
                                          <p:spTgt spid="197634"/>
                                        </p:tgtEl>
                                      </p:cBhvr>
                                    </p:animEffect>
                                  </p:childTnLst>
                                </p:cTn>
                              </p:par>
                            </p:childTnLst>
                          </p:cTn>
                        </p:par>
                        <p:par>
                          <p:cTn id="13" fill="hold">
                            <p:stCondLst>
                              <p:cond delay="500"/>
                            </p:stCondLst>
                            <p:childTnLst>
                              <p:par>
                                <p:cTn id="14" presetID="18" presetClass="entr" presetSubtype="12" fill="hold" nodeType="afterEffect">
                                  <p:stCondLst>
                                    <p:cond delay="0"/>
                                  </p:stCondLst>
                                  <p:childTnLst>
                                    <p:set>
                                      <p:cBhvr>
                                        <p:cTn id="15" dur="1" fill="hold">
                                          <p:stCondLst>
                                            <p:cond delay="0"/>
                                          </p:stCondLst>
                                        </p:cTn>
                                        <p:tgtEl>
                                          <p:spTgt spid="197636">
                                            <p:txEl>
                                              <p:pRg st="1" end="1"/>
                                            </p:txEl>
                                          </p:spTgt>
                                        </p:tgtEl>
                                        <p:attrNameLst>
                                          <p:attrName>style.visibility</p:attrName>
                                        </p:attrNameLst>
                                      </p:cBhvr>
                                      <p:to>
                                        <p:strVal val="visible"/>
                                      </p:to>
                                    </p:set>
                                    <p:animEffect transition="in" filter="strips(downLeft)">
                                      <p:cBhvr>
                                        <p:cTn id="16" dur="1000"/>
                                        <p:tgtEl>
                                          <p:spTgt spid="197636">
                                            <p:txEl>
                                              <p:pRg st="1" end="1"/>
                                            </p:txEl>
                                          </p:spTgt>
                                        </p:tgtEl>
                                      </p:cBhvr>
                                    </p:animEffect>
                                  </p:childTnLst>
                                </p:cTn>
                              </p:par>
                            </p:childTnLst>
                          </p:cTn>
                        </p:par>
                        <p:par>
                          <p:cTn id="17" fill="hold">
                            <p:stCondLst>
                              <p:cond delay="1500"/>
                            </p:stCondLst>
                            <p:childTnLst>
                              <p:par>
                                <p:cTn id="18" presetID="18" presetClass="entr" presetSubtype="12" fill="hold" nodeType="afterEffect">
                                  <p:stCondLst>
                                    <p:cond delay="0"/>
                                  </p:stCondLst>
                                  <p:childTnLst>
                                    <p:set>
                                      <p:cBhvr>
                                        <p:cTn id="19" dur="1" fill="hold">
                                          <p:stCondLst>
                                            <p:cond delay="0"/>
                                          </p:stCondLst>
                                        </p:cTn>
                                        <p:tgtEl>
                                          <p:spTgt spid="197636">
                                            <p:txEl>
                                              <p:pRg st="2" end="2"/>
                                            </p:txEl>
                                          </p:spTgt>
                                        </p:tgtEl>
                                        <p:attrNameLst>
                                          <p:attrName>style.visibility</p:attrName>
                                        </p:attrNameLst>
                                      </p:cBhvr>
                                      <p:to>
                                        <p:strVal val="visible"/>
                                      </p:to>
                                    </p:set>
                                    <p:animEffect transition="in" filter="strips(downLeft)">
                                      <p:cBhvr>
                                        <p:cTn id="20" dur="1000"/>
                                        <p:tgtEl>
                                          <p:spTgt spid="197636">
                                            <p:txEl>
                                              <p:pRg st="2" end="2"/>
                                            </p:txEl>
                                          </p:spTgt>
                                        </p:tgtEl>
                                      </p:cBhvr>
                                    </p:animEffect>
                                  </p:childTnLst>
                                </p:cTn>
                              </p:par>
                            </p:childTnLst>
                          </p:cTn>
                        </p:par>
                        <p:par>
                          <p:cTn id="21" fill="hold">
                            <p:stCondLst>
                              <p:cond delay="2500"/>
                            </p:stCondLst>
                            <p:childTnLst>
                              <p:par>
                                <p:cTn id="22" presetID="18" presetClass="entr" presetSubtype="12" fill="hold" nodeType="afterEffect">
                                  <p:stCondLst>
                                    <p:cond delay="0"/>
                                  </p:stCondLst>
                                  <p:childTnLst>
                                    <p:set>
                                      <p:cBhvr>
                                        <p:cTn id="23" dur="1" fill="hold">
                                          <p:stCondLst>
                                            <p:cond delay="0"/>
                                          </p:stCondLst>
                                        </p:cTn>
                                        <p:tgtEl>
                                          <p:spTgt spid="197636">
                                            <p:txEl>
                                              <p:pRg st="3" end="3"/>
                                            </p:txEl>
                                          </p:spTgt>
                                        </p:tgtEl>
                                        <p:attrNameLst>
                                          <p:attrName>style.visibility</p:attrName>
                                        </p:attrNameLst>
                                      </p:cBhvr>
                                      <p:to>
                                        <p:strVal val="visible"/>
                                      </p:to>
                                    </p:set>
                                    <p:animEffect transition="in" filter="strips(downLeft)">
                                      <p:cBhvr>
                                        <p:cTn id="24" dur="1000"/>
                                        <p:tgtEl>
                                          <p:spTgt spid="197636">
                                            <p:txEl>
                                              <p:pRg st="3" end="3"/>
                                            </p:txEl>
                                          </p:spTgt>
                                        </p:tgtEl>
                                      </p:cBhvr>
                                    </p:animEffect>
                                  </p:childTnLst>
                                </p:cTn>
                              </p:par>
                            </p:childTnLst>
                          </p:cTn>
                        </p:par>
                        <p:par>
                          <p:cTn id="25" fill="hold">
                            <p:stCondLst>
                              <p:cond delay="3500"/>
                            </p:stCondLst>
                            <p:childTnLst>
                              <p:par>
                                <p:cTn id="26" presetID="18" presetClass="entr" presetSubtype="12" fill="hold" nodeType="afterEffect">
                                  <p:stCondLst>
                                    <p:cond delay="0"/>
                                  </p:stCondLst>
                                  <p:childTnLst>
                                    <p:set>
                                      <p:cBhvr>
                                        <p:cTn id="27" dur="1" fill="hold">
                                          <p:stCondLst>
                                            <p:cond delay="0"/>
                                          </p:stCondLst>
                                        </p:cTn>
                                        <p:tgtEl>
                                          <p:spTgt spid="197636">
                                            <p:txEl>
                                              <p:pRg st="4" end="4"/>
                                            </p:txEl>
                                          </p:spTgt>
                                        </p:tgtEl>
                                        <p:attrNameLst>
                                          <p:attrName>style.visibility</p:attrName>
                                        </p:attrNameLst>
                                      </p:cBhvr>
                                      <p:to>
                                        <p:strVal val="visible"/>
                                      </p:to>
                                    </p:set>
                                    <p:animEffect transition="in" filter="strips(downLeft)">
                                      <p:cBhvr>
                                        <p:cTn id="28" dur="1000"/>
                                        <p:tgtEl>
                                          <p:spTgt spid="197636">
                                            <p:txEl>
                                              <p:pRg st="4" end="4"/>
                                            </p:txEl>
                                          </p:spTgt>
                                        </p:tgtEl>
                                      </p:cBhvr>
                                    </p:animEffect>
                                  </p:childTnLst>
                                </p:cTn>
                              </p:par>
                            </p:childTnLst>
                          </p:cTn>
                        </p:par>
                        <p:par>
                          <p:cTn id="29" fill="hold">
                            <p:stCondLst>
                              <p:cond delay="4500"/>
                            </p:stCondLst>
                            <p:childTnLst>
                              <p:par>
                                <p:cTn id="30" presetID="18" presetClass="entr" presetSubtype="12" fill="hold" nodeType="afterEffect">
                                  <p:stCondLst>
                                    <p:cond delay="0"/>
                                  </p:stCondLst>
                                  <p:childTnLst>
                                    <p:set>
                                      <p:cBhvr>
                                        <p:cTn id="31" dur="1" fill="hold">
                                          <p:stCondLst>
                                            <p:cond delay="0"/>
                                          </p:stCondLst>
                                        </p:cTn>
                                        <p:tgtEl>
                                          <p:spTgt spid="197636">
                                            <p:txEl>
                                              <p:pRg st="5" end="5"/>
                                            </p:txEl>
                                          </p:spTgt>
                                        </p:tgtEl>
                                        <p:attrNameLst>
                                          <p:attrName>style.visibility</p:attrName>
                                        </p:attrNameLst>
                                      </p:cBhvr>
                                      <p:to>
                                        <p:strVal val="visible"/>
                                      </p:to>
                                    </p:set>
                                    <p:animEffect transition="in" filter="strips(downLeft)">
                                      <p:cBhvr>
                                        <p:cTn id="32" dur="1000"/>
                                        <p:tgtEl>
                                          <p:spTgt spid="197636">
                                            <p:txEl>
                                              <p:pRg st="5" end="5"/>
                                            </p:txEl>
                                          </p:spTgt>
                                        </p:tgtEl>
                                      </p:cBhvr>
                                    </p:animEffect>
                                  </p:childTnLst>
                                </p:cTn>
                              </p:par>
                            </p:childTnLst>
                          </p:cTn>
                        </p:par>
                        <p:par>
                          <p:cTn id="33" fill="hold">
                            <p:stCondLst>
                              <p:cond delay="5500"/>
                            </p:stCondLst>
                            <p:childTnLst>
                              <p:par>
                                <p:cTn id="34" presetID="18" presetClass="entr" presetSubtype="12" fill="hold" nodeType="afterEffect">
                                  <p:stCondLst>
                                    <p:cond delay="0"/>
                                  </p:stCondLst>
                                  <p:childTnLst>
                                    <p:set>
                                      <p:cBhvr>
                                        <p:cTn id="35" dur="1" fill="hold">
                                          <p:stCondLst>
                                            <p:cond delay="0"/>
                                          </p:stCondLst>
                                        </p:cTn>
                                        <p:tgtEl>
                                          <p:spTgt spid="197636">
                                            <p:txEl>
                                              <p:pRg st="6" end="6"/>
                                            </p:txEl>
                                          </p:spTgt>
                                        </p:tgtEl>
                                        <p:attrNameLst>
                                          <p:attrName>style.visibility</p:attrName>
                                        </p:attrNameLst>
                                      </p:cBhvr>
                                      <p:to>
                                        <p:strVal val="visible"/>
                                      </p:to>
                                    </p:set>
                                    <p:animEffect transition="in" filter="strips(downLeft)">
                                      <p:cBhvr>
                                        <p:cTn id="36" dur="1000"/>
                                        <p:tgtEl>
                                          <p:spTgt spid="197636">
                                            <p:txEl>
                                              <p:pRg st="6" end="6"/>
                                            </p:txEl>
                                          </p:spTgt>
                                        </p:tgtEl>
                                      </p:cBhvr>
                                    </p:animEffect>
                                  </p:childTnLst>
                                </p:cTn>
                              </p:par>
                            </p:childTnLst>
                          </p:cTn>
                        </p:par>
                        <p:par>
                          <p:cTn id="37" fill="hold">
                            <p:stCondLst>
                              <p:cond delay="6500"/>
                            </p:stCondLst>
                            <p:childTnLst>
                              <p:par>
                                <p:cTn id="38" presetID="18" presetClass="entr" presetSubtype="12" fill="hold" nodeType="afterEffect">
                                  <p:stCondLst>
                                    <p:cond delay="0"/>
                                  </p:stCondLst>
                                  <p:childTnLst>
                                    <p:set>
                                      <p:cBhvr>
                                        <p:cTn id="39" dur="1" fill="hold">
                                          <p:stCondLst>
                                            <p:cond delay="0"/>
                                          </p:stCondLst>
                                        </p:cTn>
                                        <p:tgtEl>
                                          <p:spTgt spid="197636">
                                            <p:txEl>
                                              <p:pRg st="7" end="7"/>
                                            </p:txEl>
                                          </p:spTgt>
                                        </p:tgtEl>
                                        <p:attrNameLst>
                                          <p:attrName>style.visibility</p:attrName>
                                        </p:attrNameLst>
                                      </p:cBhvr>
                                      <p:to>
                                        <p:strVal val="visible"/>
                                      </p:to>
                                    </p:set>
                                    <p:animEffect transition="in" filter="strips(downLeft)">
                                      <p:cBhvr>
                                        <p:cTn id="40" dur="1000"/>
                                        <p:tgtEl>
                                          <p:spTgt spid="197636">
                                            <p:txEl>
                                              <p:pRg st="7" end="7"/>
                                            </p:txEl>
                                          </p:spTgt>
                                        </p:tgtEl>
                                      </p:cBhvr>
                                    </p:animEffect>
                                  </p:childTnLst>
                                </p:cTn>
                              </p:par>
                            </p:childTnLst>
                          </p:cTn>
                        </p:par>
                        <p:par>
                          <p:cTn id="41" fill="hold">
                            <p:stCondLst>
                              <p:cond delay="7500"/>
                            </p:stCondLst>
                            <p:childTnLst>
                              <p:par>
                                <p:cTn id="42" presetID="18" presetClass="entr" presetSubtype="12" fill="hold" nodeType="afterEffect">
                                  <p:stCondLst>
                                    <p:cond delay="0"/>
                                  </p:stCondLst>
                                  <p:childTnLst>
                                    <p:set>
                                      <p:cBhvr>
                                        <p:cTn id="43" dur="1" fill="hold">
                                          <p:stCondLst>
                                            <p:cond delay="0"/>
                                          </p:stCondLst>
                                        </p:cTn>
                                        <p:tgtEl>
                                          <p:spTgt spid="197636">
                                            <p:txEl>
                                              <p:pRg st="8" end="8"/>
                                            </p:txEl>
                                          </p:spTgt>
                                        </p:tgtEl>
                                        <p:attrNameLst>
                                          <p:attrName>style.visibility</p:attrName>
                                        </p:attrNameLst>
                                      </p:cBhvr>
                                      <p:to>
                                        <p:strVal val="visible"/>
                                      </p:to>
                                    </p:set>
                                    <p:animEffect transition="in" filter="strips(downLeft)">
                                      <p:cBhvr>
                                        <p:cTn id="44" dur="1000"/>
                                        <p:tgtEl>
                                          <p:spTgt spid="197636">
                                            <p:txEl>
                                              <p:pRg st="8" end="8"/>
                                            </p:txEl>
                                          </p:spTgt>
                                        </p:tgtEl>
                                      </p:cBhvr>
                                    </p:animEffect>
                                  </p:childTnLst>
                                </p:cTn>
                              </p:par>
                            </p:childTnLst>
                          </p:cTn>
                        </p:par>
                        <p:par>
                          <p:cTn id="45" fill="hold">
                            <p:stCondLst>
                              <p:cond delay="8500"/>
                            </p:stCondLst>
                            <p:childTnLst>
                              <p:par>
                                <p:cTn id="46" presetID="18" presetClass="entr" presetSubtype="12" fill="hold" nodeType="afterEffect">
                                  <p:stCondLst>
                                    <p:cond delay="0"/>
                                  </p:stCondLst>
                                  <p:childTnLst>
                                    <p:set>
                                      <p:cBhvr>
                                        <p:cTn id="47" dur="1" fill="hold">
                                          <p:stCondLst>
                                            <p:cond delay="0"/>
                                          </p:stCondLst>
                                        </p:cTn>
                                        <p:tgtEl>
                                          <p:spTgt spid="197636">
                                            <p:txEl>
                                              <p:pRg st="9" end="9"/>
                                            </p:txEl>
                                          </p:spTgt>
                                        </p:tgtEl>
                                        <p:attrNameLst>
                                          <p:attrName>style.visibility</p:attrName>
                                        </p:attrNameLst>
                                      </p:cBhvr>
                                      <p:to>
                                        <p:strVal val="visible"/>
                                      </p:to>
                                    </p:set>
                                    <p:animEffect transition="in" filter="strips(downLeft)">
                                      <p:cBhvr>
                                        <p:cTn id="48" dur="1000"/>
                                        <p:tgtEl>
                                          <p:spTgt spid="197636">
                                            <p:txEl>
                                              <p:pRg st="9" end="9"/>
                                            </p:txEl>
                                          </p:spTgt>
                                        </p:tgtEl>
                                      </p:cBhvr>
                                    </p:animEffect>
                                  </p:childTnLst>
                                </p:cTn>
                              </p:par>
                            </p:childTnLst>
                          </p:cTn>
                        </p:par>
                        <p:par>
                          <p:cTn id="49" fill="hold">
                            <p:stCondLst>
                              <p:cond delay="9500"/>
                            </p:stCondLst>
                            <p:childTnLst>
                              <p:par>
                                <p:cTn id="50" presetID="18" presetClass="entr" presetSubtype="12" fill="hold" nodeType="afterEffect">
                                  <p:stCondLst>
                                    <p:cond delay="0"/>
                                  </p:stCondLst>
                                  <p:childTnLst>
                                    <p:set>
                                      <p:cBhvr>
                                        <p:cTn id="51" dur="1" fill="hold">
                                          <p:stCondLst>
                                            <p:cond delay="0"/>
                                          </p:stCondLst>
                                        </p:cTn>
                                        <p:tgtEl>
                                          <p:spTgt spid="197636">
                                            <p:txEl>
                                              <p:pRg st="0" end="0"/>
                                            </p:txEl>
                                          </p:spTgt>
                                        </p:tgtEl>
                                        <p:attrNameLst>
                                          <p:attrName>style.visibility</p:attrName>
                                        </p:attrNameLst>
                                      </p:cBhvr>
                                      <p:to>
                                        <p:strVal val="visible"/>
                                      </p:to>
                                    </p:set>
                                    <p:animEffect transition="in" filter="strips(downLeft)">
                                      <p:cBhvr>
                                        <p:cTn id="52" dur="1000"/>
                                        <p:tgtEl>
                                          <p:spTgt spid="1976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animBg="1"/>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684213" y="116632"/>
            <a:ext cx="7772400" cy="647700"/>
          </a:xfrm>
        </p:spPr>
        <p:txBody>
          <a:bodyPr/>
          <a:lstStyle/>
          <a:p>
            <a:r>
              <a:rPr lang="fa-IR" sz="4000" dirty="0" err="1" smtClean="0">
                <a:cs typeface="B Titr" panose="00000700000000000000" pitchFamily="2" charset="-78"/>
              </a:rPr>
              <a:t>موقعيت</a:t>
            </a:r>
            <a:r>
              <a:rPr lang="fa-IR" sz="4000" dirty="0" smtClean="0">
                <a:cs typeface="B Titr" panose="00000700000000000000" pitchFamily="2" charset="-78"/>
              </a:rPr>
              <a:t> </a:t>
            </a:r>
            <a:r>
              <a:rPr lang="fa-IR" sz="4000" dirty="0" err="1" smtClean="0">
                <a:cs typeface="B Titr" panose="00000700000000000000" pitchFamily="2" charset="-78"/>
              </a:rPr>
              <a:t>ملي</a:t>
            </a:r>
            <a:r>
              <a:rPr lang="fa-IR" sz="4000" dirty="0" smtClean="0">
                <a:cs typeface="B Titr" panose="00000700000000000000" pitchFamily="2" charset="-78"/>
              </a:rPr>
              <a:t> </a:t>
            </a:r>
            <a:r>
              <a:rPr lang="ar-SA" sz="4000" dirty="0" smtClean="0">
                <a:cs typeface="B Titr" panose="00000700000000000000" pitchFamily="2" charset="-78"/>
              </a:rPr>
              <a:t>–</a:t>
            </a:r>
            <a:r>
              <a:rPr lang="en-US" sz="4000" dirty="0" smtClean="0">
                <a:cs typeface="B Titr" panose="00000700000000000000" pitchFamily="2" charset="-78"/>
              </a:rPr>
              <a:t> </a:t>
            </a:r>
            <a:r>
              <a:rPr lang="fa-IR" sz="4000" dirty="0" err="1" smtClean="0">
                <a:cs typeface="B Titr" panose="00000700000000000000" pitchFamily="2" charset="-78"/>
              </a:rPr>
              <a:t>فراملي</a:t>
            </a:r>
            <a:r>
              <a:rPr lang="fa-IR" sz="4000" dirty="0" smtClean="0">
                <a:cs typeface="B Titr" panose="00000700000000000000" pitchFamily="2" charset="-78"/>
              </a:rPr>
              <a:t> استان</a:t>
            </a:r>
            <a:endParaRPr lang="en-US" sz="4000" dirty="0" smtClean="0">
              <a:cs typeface="B Titr" panose="00000700000000000000" pitchFamily="2" charset="-78"/>
            </a:endParaRPr>
          </a:p>
        </p:txBody>
      </p:sp>
      <p:pic>
        <p:nvPicPr>
          <p:cNvPr id="350211" name="Picture 3" descr="1-1-2-0"/>
          <p:cNvPicPr>
            <a:picLocks noGrp="1" noChangeAspect="1" noChangeArrowheads="1"/>
          </p:cNvPicPr>
          <p:nvPr>
            <p:ph idx="1"/>
          </p:nvPr>
        </p:nvPicPr>
        <p:blipFill>
          <a:blip r:embed="rId3" cstate="print"/>
          <a:srcRect/>
          <a:stretch>
            <a:fillRect/>
          </a:stretch>
        </p:blipFill>
        <p:spPr>
          <a:xfrm>
            <a:off x="179388" y="981075"/>
            <a:ext cx="8856662" cy="5884863"/>
          </a:xfrm>
          <a:noFill/>
        </p:spPr>
      </p:pic>
      <p:sp>
        <p:nvSpPr>
          <p:cNvPr id="350212" name="Oval 4"/>
          <p:cNvSpPr>
            <a:spLocks noChangeArrowheads="1"/>
          </p:cNvSpPr>
          <p:nvPr/>
        </p:nvSpPr>
        <p:spPr bwMode="auto">
          <a:xfrm>
            <a:off x="1043608" y="1268759"/>
            <a:ext cx="3528392" cy="3240361"/>
          </a:xfrm>
          <a:prstGeom prst="ellipse">
            <a:avLst/>
          </a:prstGeom>
          <a:noFill/>
          <a:ln w="76200">
            <a:solidFill>
              <a:srgbClr val="FF0000"/>
            </a:solidFill>
            <a:round/>
            <a:headEnd/>
            <a:tailEnd/>
          </a:ln>
        </p:spPr>
        <p:txBody>
          <a:bodyPr wrap="none" anchor="ctr"/>
          <a:lstStyle/>
          <a:p>
            <a:endParaRPr lang="fa-IR"/>
          </a:p>
        </p:txBody>
      </p:sp>
    </p:spTree>
    <p:custDataLst>
      <p:tags r:id="rId1"/>
    </p:custDataLst>
  </p:cSld>
  <p:clrMapOvr>
    <a:masterClrMapping/>
  </p:clrMapOvr>
  <p:transition>
    <p:checke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iterate type="lt">
                                    <p:tmPct val="0"/>
                                  </p:iterate>
                                  <p:childTnLst>
                                    <p:set>
                                      <p:cBhvr>
                                        <p:cTn id="6" dur="1" fill="hold">
                                          <p:stCondLst>
                                            <p:cond delay="0"/>
                                          </p:stCondLst>
                                        </p:cTn>
                                        <p:tgtEl>
                                          <p:spTgt spid="350210"/>
                                        </p:tgtEl>
                                        <p:attrNameLst>
                                          <p:attrName>style.visibility</p:attrName>
                                        </p:attrNameLst>
                                      </p:cBhvr>
                                      <p:to>
                                        <p:strVal val="visible"/>
                                      </p:to>
                                    </p:set>
                                    <p:animEffect transition="in" filter="fade">
                                      <p:cBhvr>
                                        <p:cTn id="7" dur="500"/>
                                        <p:tgtEl>
                                          <p:spTgt spid="350210"/>
                                        </p:tgtEl>
                                      </p:cBhvr>
                                    </p:animEffect>
                                  </p:childTnLst>
                                </p:cTn>
                              </p:par>
                            </p:childTnLst>
                          </p:cTn>
                        </p:par>
                        <p:par>
                          <p:cTn id="8" fill="hold" nodeType="afterGroup">
                            <p:stCondLst>
                              <p:cond delay="500"/>
                            </p:stCondLst>
                            <p:childTnLst>
                              <p:par>
                                <p:cTn id="9" presetID="36" presetClass="emph" presetSubtype="0" repeatCount="indefinite" fill="hold" grpId="1" nodeType="afterEffect">
                                  <p:stCondLst>
                                    <p:cond delay="0"/>
                                  </p:stCondLst>
                                  <p:iterate type="lt">
                                    <p:tmPct val="10000"/>
                                  </p:iterate>
                                  <p:childTnLst>
                                    <p:animScale>
                                      <p:cBhvr>
                                        <p:cTn id="10" dur="250" autoRev="1" fill="hold">
                                          <p:stCondLst>
                                            <p:cond delay="0"/>
                                          </p:stCondLst>
                                        </p:cTn>
                                        <p:tgtEl>
                                          <p:spTgt spid="350210"/>
                                        </p:tgtEl>
                                      </p:cBhvr>
                                      <p:to x="80000" y="100000"/>
                                    </p:animScale>
                                    <p:anim by="(#ppt_w*0.10)" calcmode="lin" valueType="num">
                                      <p:cBhvr>
                                        <p:cTn id="11" dur="250" autoRev="1" fill="hold">
                                          <p:stCondLst>
                                            <p:cond delay="0"/>
                                          </p:stCondLst>
                                        </p:cTn>
                                        <p:tgtEl>
                                          <p:spTgt spid="350210"/>
                                        </p:tgtEl>
                                        <p:attrNameLst>
                                          <p:attrName>ppt_x</p:attrName>
                                        </p:attrNameLst>
                                      </p:cBhvr>
                                    </p:anim>
                                    <p:anim by="(-#ppt_w*0.10)" calcmode="lin" valueType="num">
                                      <p:cBhvr>
                                        <p:cTn id="12" dur="250" autoRev="1" fill="hold">
                                          <p:stCondLst>
                                            <p:cond delay="0"/>
                                          </p:stCondLst>
                                        </p:cTn>
                                        <p:tgtEl>
                                          <p:spTgt spid="350210"/>
                                        </p:tgtEl>
                                        <p:attrNameLst>
                                          <p:attrName>ppt_y</p:attrName>
                                        </p:attrNameLst>
                                      </p:cBhvr>
                                    </p:anim>
                                    <p:animRot by="-480000">
                                      <p:cBhvr>
                                        <p:cTn id="13" dur="250" autoRev="1" fill="hold">
                                          <p:stCondLst>
                                            <p:cond delay="0"/>
                                          </p:stCondLst>
                                        </p:cTn>
                                        <p:tgtEl>
                                          <p:spTgt spid="350210"/>
                                        </p:tgtEl>
                                        <p:attrNameLst>
                                          <p:attrName>r</p:attrName>
                                        </p:attrNameLst>
                                      </p:cBhvr>
                                    </p:animRot>
                                  </p:childTnLst>
                                </p:cTn>
                              </p:par>
                            </p:childTnLst>
                          </p:cTn>
                        </p:par>
                        <p:par>
                          <p:cTn id="14" fill="hold" nodeType="afterGroup">
                            <p:stCondLst>
                              <p:cond delay="2000"/>
                            </p:stCondLst>
                            <p:childTnLst>
                              <p:par>
                                <p:cTn id="15" presetID="2" presetClass="entr" presetSubtype="4" fill="hold" nodeType="afterEffect">
                                  <p:stCondLst>
                                    <p:cond delay="0"/>
                                  </p:stCondLst>
                                  <p:childTnLst>
                                    <p:set>
                                      <p:cBhvr>
                                        <p:cTn id="16" dur="1" fill="hold">
                                          <p:stCondLst>
                                            <p:cond delay="0"/>
                                          </p:stCondLst>
                                        </p:cTn>
                                        <p:tgtEl>
                                          <p:spTgt spid="350211"/>
                                        </p:tgtEl>
                                        <p:attrNameLst>
                                          <p:attrName>style.visibility</p:attrName>
                                        </p:attrNameLst>
                                      </p:cBhvr>
                                      <p:to>
                                        <p:strVal val="visible"/>
                                      </p:to>
                                    </p:set>
                                    <p:anim calcmode="lin" valueType="num">
                                      <p:cBhvr additive="base">
                                        <p:cTn id="17" dur="500" fill="hold"/>
                                        <p:tgtEl>
                                          <p:spTgt spid="350211"/>
                                        </p:tgtEl>
                                        <p:attrNameLst>
                                          <p:attrName>ppt_x</p:attrName>
                                        </p:attrNameLst>
                                      </p:cBhvr>
                                      <p:tavLst>
                                        <p:tav tm="0">
                                          <p:val>
                                            <p:strVal val="#ppt_x"/>
                                          </p:val>
                                        </p:tav>
                                        <p:tav tm="100000">
                                          <p:val>
                                            <p:strVal val="#ppt_x"/>
                                          </p:val>
                                        </p:tav>
                                      </p:tavLst>
                                    </p:anim>
                                    <p:anim calcmode="lin" valueType="num">
                                      <p:cBhvr additive="base">
                                        <p:cTn id="18" dur="500" fill="hold"/>
                                        <p:tgtEl>
                                          <p:spTgt spid="350211"/>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mph" presetSubtype="0" fill="hold" nodeType="clickEffect">
                                  <p:stCondLst>
                                    <p:cond delay="0"/>
                                  </p:stCondLst>
                                  <p:childTnLst>
                                    <p:animScale>
                                      <p:cBhvr>
                                        <p:cTn id="22" dur="2000" fill="hold"/>
                                        <p:tgtEl>
                                          <p:spTgt spid="350211"/>
                                        </p:tgtEl>
                                      </p:cBhvr>
                                      <p:by x="200000" y="200000"/>
                                    </p:animScale>
                                  </p:childTnLst>
                                </p:cTn>
                              </p:par>
                            </p:childTnLst>
                          </p:cTn>
                        </p:par>
                        <p:par>
                          <p:cTn id="23" fill="hold" nodeType="afterGroup">
                            <p:stCondLst>
                              <p:cond delay="2000"/>
                            </p:stCondLst>
                            <p:childTnLst>
                              <p:par>
                                <p:cTn id="24" presetID="13" presetClass="entr" presetSubtype="16" fill="hold" grpId="0" nodeType="afterEffect">
                                  <p:stCondLst>
                                    <p:cond delay="0"/>
                                  </p:stCondLst>
                                  <p:childTnLst>
                                    <p:set>
                                      <p:cBhvr>
                                        <p:cTn id="25" dur="1" fill="hold">
                                          <p:stCondLst>
                                            <p:cond delay="0"/>
                                          </p:stCondLst>
                                        </p:cTn>
                                        <p:tgtEl>
                                          <p:spTgt spid="350212"/>
                                        </p:tgtEl>
                                        <p:attrNameLst>
                                          <p:attrName>style.visibility</p:attrName>
                                        </p:attrNameLst>
                                      </p:cBhvr>
                                      <p:to>
                                        <p:strVal val="visible"/>
                                      </p:to>
                                    </p:set>
                                    <p:animEffect transition="in" filter="plus(in)">
                                      <p:cBhvr>
                                        <p:cTn id="26" dur="2000"/>
                                        <p:tgtEl>
                                          <p:spTgt spid="350212"/>
                                        </p:tgtEl>
                                      </p:cBhvr>
                                    </p:animEffect>
                                  </p:childTnLst>
                                </p:cTn>
                              </p:par>
                            </p:childTnLst>
                          </p:cTn>
                        </p:par>
                        <p:par>
                          <p:cTn id="27" fill="hold" nodeType="afterGroup">
                            <p:stCondLst>
                              <p:cond delay="4000"/>
                            </p:stCondLst>
                            <p:childTnLst>
                              <p:par>
                                <p:cTn id="28" presetID="26" presetClass="emph" presetSubtype="0" repeatCount="indefinite" fill="hold" grpId="1" nodeType="afterEffect">
                                  <p:stCondLst>
                                    <p:cond delay="0"/>
                                  </p:stCondLst>
                                  <p:endCondLst>
                                    <p:cond evt="onNext" delay="0">
                                      <p:tgtEl>
                                        <p:sldTgt/>
                                      </p:tgtEl>
                                    </p:cond>
                                  </p:endCondLst>
                                  <p:childTnLst>
                                    <p:animEffect transition="out" filter="fade">
                                      <p:cBhvr>
                                        <p:cTn id="29" dur="500" tmFilter="0, 0; .2, .5; .8, .5; 1, 0"/>
                                        <p:tgtEl>
                                          <p:spTgt spid="350212"/>
                                        </p:tgtEl>
                                      </p:cBhvr>
                                    </p:animEffect>
                                    <p:animScale>
                                      <p:cBhvr>
                                        <p:cTn id="30" dur="250" autoRev="1" fill="hold"/>
                                        <p:tgtEl>
                                          <p:spTgt spid="3502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0" grpId="0"/>
      <p:bldP spid="350210" grpId="1"/>
      <p:bldP spid="350212" grpId="0" animBg="1"/>
      <p:bldP spid="350212"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AutoShape 2"/>
          <p:cNvSpPr>
            <a:spLocks noChangeArrowheads="1"/>
          </p:cNvSpPr>
          <p:nvPr/>
        </p:nvSpPr>
        <p:spPr bwMode="auto">
          <a:xfrm>
            <a:off x="0" y="548680"/>
            <a:ext cx="8774113" cy="6665913"/>
          </a:xfrm>
          <a:prstGeom prst="horizontalScroll">
            <a:avLst>
              <a:gd name="adj" fmla="val 6204"/>
            </a:avLst>
          </a:prstGeom>
          <a:solidFill>
            <a:srgbClr val="FFFFCC"/>
          </a:solidFill>
          <a:ln w="9525">
            <a:solidFill>
              <a:schemeClr val="tx1"/>
            </a:solidFill>
            <a:round/>
            <a:headEnd/>
            <a:tailEnd/>
          </a:ln>
        </p:spPr>
        <p:txBody>
          <a:bodyPr wrap="none" anchor="ctr"/>
          <a:lstStyle/>
          <a:p>
            <a:endParaRPr lang="en-US"/>
          </a:p>
        </p:txBody>
      </p:sp>
      <p:sp>
        <p:nvSpPr>
          <p:cNvPr id="66563" name="Rectangle 3"/>
          <p:cNvSpPr>
            <a:spLocks noGrp="1" noChangeArrowheads="1"/>
          </p:cNvSpPr>
          <p:nvPr>
            <p:ph type="body" sz="half" idx="1"/>
          </p:nvPr>
        </p:nvSpPr>
        <p:spPr>
          <a:xfrm>
            <a:off x="495300" y="1319213"/>
            <a:ext cx="8002588" cy="5456237"/>
          </a:xfrm>
        </p:spPr>
        <p:txBody>
          <a:bodyPr/>
          <a:lstStyle/>
          <a:p>
            <a:pPr marL="342900" lvl="1" indent="-342900" eaLnBrk="1" hangingPunct="1">
              <a:buFontTx/>
              <a:buNone/>
              <a:defRPr/>
            </a:pPr>
            <a:r>
              <a:rPr lang="fa-IR" sz="2000" b="1" dirty="0" smtClean="0">
                <a:cs typeface="B Nazanin" pitchFamily="2" charset="-78"/>
              </a:rPr>
              <a:t>			</a:t>
            </a:r>
            <a:endParaRPr lang="fa-IR" sz="3200" b="1" dirty="0" smtClean="0">
              <a:solidFill>
                <a:srgbClr val="FF0000"/>
              </a:solidFill>
              <a:cs typeface="B Nazanin" pitchFamily="2" charset="-78"/>
            </a:endParaRPr>
          </a:p>
          <a:p>
            <a:pPr eaLnBrk="1" hangingPunct="1">
              <a:buFontTx/>
              <a:buNone/>
              <a:defRPr/>
            </a:pPr>
            <a:r>
              <a:rPr lang="fa-IR" sz="2800" b="1" dirty="0" smtClean="0">
                <a:cs typeface="B Nazanin" pitchFamily="2" charset="-78"/>
              </a:rPr>
              <a:t>تعداد نیروگاههای گازی و حرارتی</a:t>
            </a:r>
            <a:r>
              <a:rPr lang="fa-IR" sz="2000" b="1" dirty="0" smtClean="0">
                <a:cs typeface="B Nazanin" pitchFamily="2" charset="-78"/>
              </a:rPr>
              <a:t>                          </a:t>
            </a:r>
            <a:r>
              <a:rPr lang="fa-IR" sz="2400" b="1" dirty="0" smtClean="0">
                <a:cs typeface="B Nazanin" pitchFamily="2" charset="-78"/>
              </a:rPr>
              <a:t>	</a:t>
            </a:r>
            <a:r>
              <a:rPr lang="fa-IR" b="1" dirty="0" smtClean="0">
                <a:solidFill>
                  <a:srgbClr val="FF0000"/>
                </a:solidFill>
                <a:cs typeface="B Nazanin" pitchFamily="2" charset="-78"/>
              </a:rPr>
              <a:t>4 	</a:t>
            </a:r>
            <a:endParaRPr lang="fa-IR" sz="2000" b="1" dirty="0" smtClean="0">
              <a:cs typeface="B Nazanin" pitchFamily="2" charset="-78"/>
            </a:endParaRPr>
          </a:p>
          <a:p>
            <a:pPr eaLnBrk="1" hangingPunct="1">
              <a:buFontTx/>
              <a:buNone/>
              <a:defRPr/>
            </a:pPr>
            <a:r>
              <a:rPr lang="fa-IR" sz="2800" b="1" dirty="0" smtClean="0">
                <a:cs typeface="B Nazanin" pitchFamily="2" charset="-78"/>
              </a:rPr>
              <a:t> </a:t>
            </a:r>
          </a:p>
          <a:p>
            <a:pPr eaLnBrk="1" hangingPunct="1">
              <a:buFontTx/>
              <a:buNone/>
              <a:defRPr/>
            </a:pPr>
            <a:r>
              <a:rPr lang="fa-IR" sz="2800" b="1" dirty="0" smtClean="0">
                <a:cs typeface="B Nazanin" pitchFamily="2" charset="-78"/>
              </a:rPr>
              <a:t>تعداد نیروگاههای بادی و خورشیدی</a:t>
            </a:r>
            <a:r>
              <a:rPr lang="fa-IR" sz="2000" b="1" dirty="0" smtClean="0">
                <a:cs typeface="B Nazanin" pitchFamily="2" charset="-78"/>
              </a:rPr>
              <a:t>                    </a:t>
            </a:r>
            <a:r>
              <a:rPr lang="fa-IR" sz="2400" b="1" dirty="0" smtClean="0">
                <a:cs typeface="B Nazanin" pitchFamily="2" charset="-78"/>
              </a:rPr>
              <a:t>	</a:t>
            </a:r>
            <a:r>
              <a:rPr lang="fa-IR" b="1" dirty="0" smtClean="0">
                <a:solidFill>
                  <a:srgbClr val="FF0000"/>
                </a:solidFill>
                <a:cs typeface="B Nazanin" pitchFamily="2" charset="-78"/>
              </a:rPr>
              <a:t>4</a:t>
            </a:r>
            <a:endParaRPr lang="fa-IR" sz="2000" b="1" dirty="0" smtClean="0">
              <a:cs typeface="B Nazanin" pitchFamily="2" charset="-78"/>
            </a:endParaRPr>
          </a:p>
          <a:p>
            <a:pPr eaLnBrk="1" hangingPunct="1">
              <a:buFontTx/>
              <a:buNone/>
              <a:defRPr/>
            </a:pPr>
            <a:endParaRPr lang="fa-IR" sz="2800" b="1" dirty="0" smtClean="0">
              <a:cs typeface="B Nazanin" pitchFamily="2" charset="-78"/>
            </a:endParaRPr>
          </a:p>
          <a:p>
            <a:pPr eaLnBrk="1" hangingPunct="1">
              <a:buFontTx/>
              <a:buNone/>
              <a:defRPr/>
            </a:pPr>
            <a:r>
              <a:rPr lang="fa-IR" sz="2800" b="1" dirty="0" smtClean="0">
                <a:cs typeface="B Nazanin" pitchFamily="2" charset="-78"/>
              </a:rPr>
              <a:t>ظرفیت عملی نیروگاههای تولید برق         </a:t>
            </a:r>
            <a:r>
              <a:rPr lang="fa-IR" b="1" dirty="0" smtClean="0">
                <a:solidFill>
                  <a:srgbClr val="FF0000"/>
                </a:solidFill>
                <a:cs typeface="B Nazanin" pitchFamily="2" charset="-78"/>
              </a:rPr>
              <a:t> 1424 </a:t>
            </a:r>
            <a:r>
              <a:rPr lang="fa-IR" sz="1800" b="1" dirty="0" smtClean="0">
                <a:cs typeface="B Nazanin" pitchFamily="2" charset="-78"/>
              </a:rPr>
              <a:t>مگاوات</a:t>
            </a:r>
            <a:r>
              <a:rPr lang="fa-IR" sz="2400" b="1" dirty="0" smtClean="0">
                <a:cs typeface="B Nazanin" pitchFamily="2" charset="-78"/>
              </a:rPr>
              <a:t>     رتبه </a:t>
            </a:r>
            <a:r>
              <a:rPr lang="fa-IR" b="1" dirty="0" smtClean="0">
                <a:solidFill>
                  <a:srgbClr val="FF0000"/>
                </a:solidFill>
                <a:cs typeface="B Nazanin" pitchFamily="2" charset="-78"/>
              </a:rPr>
              <a:t>6</a:t>
            </a:r>
            <a:r>
              <a:rPr lang="fa-IR" sz="2400" b="1" dirty="0" smtClean="0">
                <a:solidFill>
                  <a:srgbClr val="FF0000"/>
                </a:solidFill>
                <a:cs typeface="B Nazanin" pitchFamily="2" charset="-78"/>
              </a:rPr>
              <a:t> </a:t>
            </a:r>
            <a:r>
              <a:rPr lang="fa-IR" sz="2400" b="1" dirty="0" smtClean="0">
                <a:cs typeface="B Nazanin" pitchFamily="2" charset="-78"/>
              </a:rPr>
              <a:t>   </a:t>
            </a:r>
            <a:endParaRPr lang="fa-IR" sz="2000" b="1" dirty="0" smtClean="0">
              <a:cs typeface="B Nazanin" pitchFamily="2" charset="-78"/>
            </a:endParaRPr>
          </a:p>
          <a:p>
            <a:pPr eaLnBrk="1" hangingPunct="1">
              <a:buFontTx/>
              <a:buNone/>
              <a:defRPr/>
            </a:pPr>
            <a:r>
              <a:rPr lang="fa-IR" sz="2400" b="1" dirty="0" smtClean="0">
                <a:cs typeface="B Nazanin" pitchFamily="2" charset="-78"/>
              </a:rPr>
              <a:t>	</a:t>
            </a:r>
          </a:p>
          <a:p>
            <a:pPr eaLnBrk="1" hangingPunct="1">
              <a:buFontTx/>
              <a:buNone/>
              <a:defRPr/>
            </a:pPr>
            <a:r>
              <a:rPr lang="fa-IR" sz="2000" b="1" dirty="0" smtClean="0">
                <a:cs typeface="B Nazanin" pitchFamily="2" charset="-78"/>
              </a:rPr>
              <a:t> </a:t>
            </a:r>
          </a:p>
          <a:p>
            <a:pPr eaLnBrk="1" hangingPunct="1">
              <a:buFontTx/>
              <a:buNone/>
              <a:defRPr/>
            </a:pPr>
            <a:endParaRPr lang="fa-IR" sz="2400" b="1" dirty="0" smtClean="0">
              <a:cs typeface="B Nazanin" pitchFamily="2" charset="-78"/>
            </a:endParaRPr>
          </a:p>
          <a:p>
            <a:pPr lvl="1" eaLnBrk="1" hangingPunct="1">
              <a:buFontTx/>
              <a:buNone/>
              <a:defRPr/>
            </a:pPr>
            <a:endParaRPr lang="fa-IR" sz="2400" b="1" dirty="0" smtClean="0">
              <a:solidFill>
                <a:srgbClr val="FF0000"/>
              </a:solidFill>
              <a:cs typeface="B Nazanin" pitchFamily="2" charset="-78"/>
            </a:endParaRPr>
          </a:p>
        </p:txBody>
      </p:sp>
      <p:pic>
        <p:nvPicPr>
          <p:cNvPr id="41989" name="Picture 7"/>
          <p:cNvPicPr>
            <a:picLocks noGrp="1" noChangeAspect="1" noChangeArrowheads="1" noCrop="1"/>
          </p:cNvPicPr>
          <p:nvPr>
            <p:ph sz="half" idx="2"/>
          </p:nvPr>
        </p:nvPicPr>
        <p:blipFill>
          <a:blip r:embed="rId3" cstate="print"/>
          <a:srcRect/>
          <a:stretch>
            <a:fillRect/>
          </a:stretch>
        </p:blipFill>
        <p:spPr>
          <a:xfrm>
            <a:off x="0" y="0"/>
            <a:ext cx="762000" cy="552450"/>
          </a:xfrm>
        </p:spPr>
      </p:pic>
      <p:sp>
        <p:nvSpPr>
          <p:cNvPr id="8" name="Text Box 7"/>
          <p:cNvSpPr txBox="1">
            <a:spLocks noChangeArrowheads="1"/>
          </p:cNvSpPr>
          <p:nvPr/>
        </p:nvSpPr>
        <p:spPr bwMode="auto">
          <a:xfrm>
            <a:off x="3238178" y="75377"/>
            <a:ext cx="2516832" cy="646331"/>
          </a:xfrm>
          <a:prstGeom prst="rect">
            <a:avLst/>
          </a:prstGeom>
          <a:noFill/>
          <a:ln w="9525">
            <a:noFill/>
            <a:miter lim="800000"/>
            <a:headEnd/>
            <a:tailEnd/>
          </a:ln>
        </p:spPr>
        <p:txBody>
          <a:bodyPr wrap="square">
            <a:spAutoFit/>
          </a:bodyPr>
          <a:lstStyle/>
          <a:p>
            <a:pPr algn="ctr" eaLnBrk="1" hangingPunct="1"/>
            <a:r>
              <a:rPr lang="fa-IR" sz="3600" b="1"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cs typeface="B Titr" panose="00000700000000000000" pitchFamily="2" charset="-78"/>
              </a:rPr>
              <a:t>انرژی برق</a:t>
            </a:r>
            <a:endParaRPr lang="en-US" sz="3600"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cs typeface="B Titr" panose="00000700000000000000" pitchFamily="2" charset="-78"/>
            </a:endParaRPr>
          </a:p>
        </p:txBody>
      </p:sp>
    </p:spTree>
  </p:cSld>
  <p:clrMapOvr>
    <a:masterClrMapping/>
  </p:clrMapOvr>
  <p:transition>
    <p:blinds/>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500" fill="hold"/>
                                        <p:tgtEl>
                                          <p:spTgt spid="32770"/>
                                        </p:tgtEl>
                                        <p:attrNameLst>
                                          <p:attrName>ppt_w</p:attrName>
                                        </p:attrNameLst>
                                      </p:cBhvr>
                                      <p:tavLst>
                                        <p:tav tm="0">
                                          <p:val>
                                            <p:fltVal val="0"/>
                                          </p:val>
                                        </p:tav>
                                        <p:tav tm="100000">
                                          <p:val>
                                            <p:strVal val="#ppt_w"/>
                                          </p:val>
                                        </p:tav>
                                      </p:tavLst>
                                    </p:anim>
                                    <p:anim calcmode="lin" valueType="num">
                                      <p:cBhvr>
                                        <p:cTn id="8" dur="500" fill="hold"/>
                                        <p:tgtEl>
                                          <p:spTgt spid="32770"/>
                                        </p:tgtEl>
                                        <p:attrNameLst>
                                          <p:attrName>ppt_h</p:attrName>
                                        </p:attrNameLst>
                                      </p:cBhvr>
                                      <p:tavLst>
                                        <p:tav tm="0">
                                          <p:val>
                                            <p:fltVal val="0"/>
                                          </p:val>
                                        </p:tav>
                                        <p:tav tm="100000">
                                          <p:val>
                                            <p:strVal val="#ppt_h"/>
                                          </p:val>
                                        </p:tav>
                                      </p:tavLst>
                                    </p:anim>
                                    <p:animEffect transition="in" filter="fade">
                                      <p:cBhvr>
                                        <p:cTn id="9" dur="500"/>
                                        <p:tgtEl>
                                          <p:spTgt spid="3277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nimBg="1"/>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7" name="AutoShape 3"/>
          <p:cNvSpPr>
            <a:spLocks noChangeArrowheads="1"/>
          </p:cNvSpPr>
          <p:nvPr/>
        </p:nvSpPr>
        <p:spPr bwMode="auto">
          <a:xfrm rot="4878523">
            <a:off x="2255838" y="-1500188"/>
            <a:ext cx="4483100" cy="9426575"/>
          </a:xfrm>
          <a:prstGeom prst="wave">
            <a:avLst>
              <a:gd name="adj1" fmla="val 8940"/>
              <a:gd name="adj2" fmla="val 787"/>
            </a:avLst>
          </a:prstGeom>
          <a:solidFill>
            <a:srgbClr val="FFFF00"/>
          </a:solidFill>
          <a:ln w="9525">
            <a:solidFill>
              <a:srgbClr val="000000"/>
            </a:solidFill>
            <a:round/>
            <a:headEnd/>
            <a:tailEnd/>
          </a:ln>
          <a:effectLst>
            <a:outerShdw dist="125080" dir="6837749" algn="ctr" rotWithShape="0">
              <a:srgbClr val="000066"/>
            </a:outerShdw>
          </a:effectLst>
        </p:spPr>
        <p:txBody>
          <a:bodyPr wrap="none" anchor="ctr"/>
          <a:lstStyle/>
          <a:p>
            <a:pPr>
              <a:defRPr/>
            </a:pPr>
            <a:endParaRPr lang="en-US"/>
          </a:p>
        </p:txBody>
      </p:sp>
      <p:sp>
        <p:nvSpPr>
          <p:cNvPr id="349192" name="WordArt 8" descr="Paper bag"/>
          <p:cNvSpPr>
            <a:spLocks noChangeArrowheads="1" noChangeShapeType="1" noTextEdit="1"/>
          </p:cNvSpPr>
          <p:nvPr/>
        </p:nvSpPr>
        <p:spPr bwMode="auto">
          <a:xfrm rot="-824524">
            <a:off x="1147763" y="2508250"/>
            <a:ext cx="6507162" cy="1889125"/>
          </a:xfrm>
          <a:prstGeom prst="rect">
            <a:avLst/>
          </a:prstGeom>
        </p:spPr>
        <p:txBody>
          <a:bodyPr wrap="none" fromWordArt="1">
            <a:prstTxWarp prst="textCascadeUp">
              <a:avLst>
                <a:gd name="adj" fmla="val 100000"/>
              </a:avLst>
            </a:prstTxWarp>
          </a:bodyPr>
          <a:lstStyle/>
          <a:p>
            <a:r>
              <a:rPr lang="fa-IR" sz="800" b="1" kern="10" dirty="0" smtClean="0">
                <a:ln w="9525">
                  <a:noFill/>
                  <a:round/>
                  <a:headEnd/>
                  <a:tailEnd/>
                </a:ln>
                <a:latin typeface="Arial"/>
                <a:cs typeface="B Nazanin" panose="00000400000000000000" pitchFamily="2" charset="-78"/>
              </a:rPr>
              <a:t>مسائل بودجه و اعتبارات استان</a:t>
            </a:r>
            <a:endParaRPr lang="fa-IR" sz="800" b="1" kern="10" dirty="0">
              <a:ln w="9525">
                <a:noFill/>
                <a:round/>
                <a:headEnd/>
                <a:tailEnd/>
              </a:ln>
              <a:latin typeface="Arial"/>
              <a:cs typeface="B Nazanin" panose="00000400000000000000" pitchFamily="2" charset="-78"/>
            </a:endParaRPr>
          </a:p>
        </p:txBody>
      </p:sp>
    </p:spTree>
    <p:custDataLst>
      <p:tags r:id="rId1"/>
    </p:custDataLst>
  </p:cSld>
  <p:clrMapOvr>
    <a:masterClrMapping/>
  </p:clrMapOvr>
  <p:transition>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49187"/>
                                        </p:tgtEl>
                                        <p:attrNameLst>
                                          <p:attrName>style.visibility</p:attrName>
                                        </p:attrNameLst>
                                      </p:cBhvr>
                                      <p:to>
                                        <p:strVal val="visible"/>
                                      </p:to>
                                    </p:set>
                                    <p:animEffect transition="in" filter="fade">
                                      <p:cBhvr>
                                        <p:cTn id="7" dur="1000"/>
                                        <p:tgtEl>
                                          <p:spTgt spid="349187"/>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49192"/>
                                        </p:tgtEl>
                                        <p:attrNameLst>
                                          <p:attrName>style.visibility</p:attrName>
                                        </p:attrNameLst>
                                      </p:cBhvr>
                                      <p:to>
                                        <p:strVal val="visible"/>
                                      </p:to>
                                    </p:set>
                                    <p:animEffect transition="in" filter="fade">
                                      <p:cBhvr>
                                        <p:cTn id="11" dur="1000"/>
                                        <p:tgtEl>
                                          <p:spTgt spid="3491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9187" grpId="0" animBg="1"/>
      <p:bldP spid="34919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1000108"/>
            <a:ext cx="8507288" cy="5126055"/>
          </a:xfrm>
        </p:spPr>
        <p:txBody>
          <a:bodyPr>
            <a:normAutofit/>
          </a:bodyPr>
          <a:lstStyle/>
          <a:p>
            <a:pPr marL="0" lvl="0" indent="0" algn="r" rtl="1">
              <a:buNone/>
            </a:pPr>
            <a:r>
              <a:rPr lang="en-US" b="1" dirty="0"/>
              <a:t> </a:t>
            </a:r>
            <a:r>
              <a:rPr lang="fa-IR" b="1" dirty="0">
                <a:cs typeface="B Zar" pitchFamily="2" charset="-78"/>
              </a:rPr>
              <a:t>مفاد </a:t>
            </a:r>
            <a:r>
              <a:rPr lang="fa-IR" b="1" dirty="0">
                <a:solidFill>
                  <a:srgbClr val="FF0000"/>
                </a:solidFill>
                <a:cs typeface="B Zar" pitchFamily="2" charset="-78"/>
              </a:rPr>
              <a:t>ماده 179 و 181</a:t>
            </a:r>
            <a:r>
              <a:rPr lang="en-US" b="1" dirty="0">
                <a:solidFill>
                  <a:srgbClr val="FF0000"/>
                </a:solidFill>
                <a:cs typeface="B Zar" pitchFamily="2" charset="-78"/>
              </a:rPr>
              <a:t> </a:t>
            </a:r>
            <a:r>
              <a:rPr lang="fa-IR" b="1" dirty="0">
                <a:solidFill>
                  <a:srgbClr val="FF0000"/>
                </a:solidFill>
                <a:cs typeface="B Zar" pitchFamily="2" charset="-78"/>
              </a:rPr>
              <a:t> قانون</a:t>
            </a:r>
            <a:r>
              <a:rPr lang="fa-IR" b="1" dirty="0">
                <a:cs typeface="B Zar" pitchFamily="2" charset="-78"/>
              </a:rPr>
              <a:t> برنامه پنجم توسعه :</a:t>
            </a:r>
            <a:endParaRPr lang="en-US" b="1" dirty="0">
              <a:cs typeface="B Zar" pitchFamily="2" charset="-78"/>
            </a:endParaRPr>
          </a:p>
          <a:p>
            <a:pPr algn="r" rtl="1">
              <a:buFont typeface="Wingdings" panose="05000000000000000000" pitchFamily="2" charset="2"/>
              <a:buChar char="v"/>
            </a:pPr>
            <a:r>
              <a:rPr lang="fa-IR" b="1" dirty="0" smtClean="0">
                <a:cs typeface="B Zar" pitchFamily="2" charset="-78"/>
              </a:rPr>
              <a:t>  تمرکز </a:t>
            </a:r>
            <a:r>
              <a:rPr lang="fa-IR" b="1" dirty="0">
                <a:cs typeface="B Zar" pitchFamily="2" charset="-78"/>
              </a:rPr>
              <a:t>زدایی و افزایش اختیارات برای توسعه و عمران استان </a:t>
            </a:r>
            <a:r>
              <a:rPr lang="fa-IR" b="1" dirty="0" smtClean="0">
                <a:cs typeface="B Zar" pitchFamily="2" charset="-78"/>
              </a:rPr>
              <a:t>ها</a:t>
            </a:r>
          </a:p>
          <a:p>
            <a:pPr>
              <a:buFont typeface="Wingdings" panose="05000000000000000000" pitchFamily="2" charset="2"/>
              <a:buChar char="v"/>
            </a:pPr>
            <a:r>
              <a:rPr lang="fa-IR" b="1" dirty="0">
                <a:cs typeface="B Zar" pitchFamily="2" charset="-78"/>
              </a:rPr>
              <a:t> </a:t>
            </a:r>
            <a:r>
              <a:rPr lang="fa-IR" b="1" dirty="0" smtClean="0">
                <a:cs typeface="B Zar" pitchFamily="2" charset="-78"/>
              </a:rPr>
              <a:t>انتقال </a:t>
            </a:r>
            <a:r>
              <a:rPr lang="fa-IR" b="1" dirty="0">
                <a:cs typeface="B Zar" pitchFamily="2" charset="-78"/>
              </a:rPr>
              <a:t>اختیارات اجرایی به استانها  و تمرکز امور حاکمیتی در مرکز</a:t>
            </a:r>
            <a:endParaRPr lang="fa-IR" b="1" dirty="0" smtClean="0">
              <a:cs typeface="B Zar" pitchFamily="2" charset="-78"/>
            </a:endParaRPr>
          </a:p>
          <a:p>
            <a:pPr algn="r" rtl="1">
              <a:buFont typeface="Wingdings" panose="05000000000000000000" pitchFamily="2" charset="2"/>
              <a:buChar char="v"/>
            </a:pPr>
            <a:endParaRPr lang="en-US" b="1" dirty="0">
              <a:cs typeface="B Zar" pitchFamily="2" charset="-78"/>
            </a:endParaRPr>
          </a:p>
          <a:p>
            <a:pPr algn="r" rtl="1">
              <a:buFont typeface="Wingdings" panose="05000000000000000000" pitchFamily="2" charset="2"/>
              <a:buChar char="v"/>
            </a:pPr>
            <a:r>
              <a:rPr lang="en-US" b="1" dirty="0">
                <a:cs typeface="B Zar" pitchFamily="2" charset="-78"/>
              </a:rPr>
              <a:t> </a:t>
            </a:r>
            <a:r>
              <a:rPr lang="fa-IR" b="1" dirty="0" smtClean="0">
                <a:solidFill>
                  <a:srgbClr val="0070C0"/>
                </a:solidFill>
                <a:cs typeface="B Zar" pitchFamily="2" charset="-78"/>
              </a:rPr>
              <a:t>اختیار </a:t>
            </a:r>
            <a:r>
              <a:rPr lang="fa-IR" b="1" dirty="0">
                <a:solidFill>
                  <a:srgbClr val="0070C0"/>
                </a:solidFill>
                <a:cs typeface="B Zar" pitchFamily="2" charset="-78"/>
              </a:rPr>
              <a:t>برنامه ریزی و توزیع منابع درآمدی و اعتبارات هزینه ای و تملک دارائی های سرمایه ای و </a:t>
            </a:r>
            <a:r>
              <a:rPr lang="fa-IR" b="1" dirty="0" smtClean="0">
                <a:solidFill>
                  <a:srgbClr val="0070C0"/>
                </a:solidFill>
                <a:cs typeface="B Zar" pitchFamily="2" charset="-78"/>
              </a:rPr>
              <a:t>مالی</a:t>
            </a:r>
          </a:p>
          <a:p>
            <a:pPr lvl="1">
              <a:buFont typeface="Wingdings" panose="05000000000000000000" pitchFamily="2" charset="2"/>
              <a:buChar char="v"/>
            </a:pPr>
            <a:r>
              <a:rPr lang="fa-IR" b="1" dirty="0" smtClean="0">
                <a:solidFill>
                  <a:srgbClr val="0070C0"/>
                </a:solidFill>
                <a:cs typeface="B Zar" pitchFamily="2" charset="-78"/>
              </a:rPr>
              <a:t> </a:t>
            </a:r>
            <a:r>
              <a:rPr lang="fa-IR" b="1" dirty="0">
                <a:solidFill>
                  <a:srgbClr val="FF0000"/>
                </a:solidFill>
                <a:cs typeface="B Zar" pitchFamily="2" charset="-78"/>
              </a:rPr>
              <a:t>برعهده شورای برنامه ریزی و توسعه </a:t>
            </a:r>
            <a:r>
              <a:rPr lang="fa-IR" b="1" dirty="0" smtClean="0">
                <a:solidFill>
                  <a:srgbClr val="FF0000"/>
                </a:solidFill>
                <a:cs typeface="B Zar" pitchFamily="2" charset="-78"/>
              </a:rPr>
              <a:t>استان</a:t>
            </a:r>
            <a:r>
              <a:rPr lang="fa-IR" b="1" dirty="0" smtClean="0">
                <a:solidFill>
                  <a:srgbClr val="0070C0"/>
                </a:solidFill>
                <a:cs typeface="B Zar" pitchFamily="2" charset="-78"/>
              </a:rPr>
              <a:t>.</a:t>
            </a:r>
            <a:endParaRPr lang="en-US" b="1" dirty="0">
              <a:solidFill>
                <a:srgbClr val="0070C0"/>
              </a:solidFill>
              <a:cs typeface="B Zar" pitchFamily="2" charset="-78"/>
            </a:endParaRPr>
          </a:p>
          <a:p>
            <a:pPr marL="0" indent="0" algn="r" rtl="1">
              <a:buNone/>
            </a:pPr>
            <a:endParaRPr lang="en-US" b="1" dirty="0"/>
          </a:p>
        </p:txBody>
      </p:sp>
      <p:sp>
        <p:nvSpPr>
          <p:cNvPr id="4" name="Text Box 7"/>
          <p:cNvSpPr txBox="1">
            <a:spLocks noChangeArrowheads="1"/>
          </p:cNvSpPr>
          <p:nvPr/>
        </p:nvSpPr>
        <p:spPr bwMode="auto">
          <a:xfrm>
            <a:off x="3238178" y="75377"/>
            <a:ext cx="2516832" cy="646331"/>
          </a:xfrm>
          <a:prstGeom prst="rect">
            <a:avLst/>
          </a:prstGeom>
          <a:noFill/>
          <a:ln w="9525">
            <a:noFill/>
            <a:miter lim="800000"/>
            <a:headEnd/>
            <a:tailEnd/>
          </a:ln>
        </p:spPr>
        <p:txBody>
          <a:bodyPr wrap="square">
            <a:spAutoFit/>
          </a:bodyPr>
          <a:lstStyle/>
          <a:p>
            <a:pPr algn="ctr" eaLnBrk="1" hangingPunct="1"/>
            <a:r>
              <a:rPr lang="fa-IR" sz="3600" b="1"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cs typeface="B Titr" panose="00000700000000000000" pitchFamily="2" charset="-78"/>
              </a:rPr>
              <a:t>تمرکز زدایی</a:t>
            </a:r>
            <a:endParaRPr lang="en-US" sz="3600"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cs typeface="B Titr" panose="00000700000000000000" pitchFamily="2" charset="-78"/>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404664"/>
            <a:ext cx="8532440" cy="6000792"/>
          </a:xfrm>
        </p:spPr>
        <p:txBody>
          <a:bodyPr>
            <a:normAutofit/>
          </a:bodyPr>
          <a:lstStyle/>
          <a:p>
            <a:pPr marL="0" lvl="0" indent="0">
              <a:lnSpc>
                <a:spcPct val="150000"/>
              </a:lnSpc>
              <a:buNone/>
            </a:pPr>
            <a:r>
              <a:rPr lang="fa-IR" sz="2400" b="1" dirty="0">
                <a:cs typeface="B Zar" pitchFamily="2" charset="-78"/>
              </a:rPr>
              <a:t>ب</a:t>
            </a:r>
            <a:r>
              <a:rPr lang="fa-IR" sz="2400" b="1" dirty="0" smtClean="0">
                <a:cs typeface="B Zar" pitchFamily="2" charset="-78"/>
              </a:rPr>
              <a:t>رغم </a:t>
            </a:r>
            <a:r>
              <a:rPr lang="fa-IR" sz="2400" b="1" dirty="0">
                <a:cs typeface="B Zar" pitchFamily="2" charset="-78"/>
              </a:rPr>
              <a:t>تاکید قانون ، متاسفانه هرساله با حذف بخشی از </a:t>
            </a:r>
            <a:r>
              <a:rPr lang="fa-IR" sz="2400" b="1" dirty="0" smtClean="0">
                <a:cs typeface="B Zar" pitchFamily="2" charset="-78"/>
              </a:rPr>
              <a:t>اختیارات، حیطه </a:t>
            </a:r>
            <a:r>
              <a:rPr lang="fa-IR" sz="2400" b="1" dirty="0">
                <a:cs typeface="B Zar" pitchFamily="2" charset="-78"/>
              </a:rPr>
              <a:t>عملکرد </a:t>
            </a:r>
            <a:r>
              <a:rPr lang="fa-IR" sz="2400" b="1" dirty="0">
                <a:solidFill>
                  <a:srgbClr val="FF0000"/>
                </a:solidFill>
                <a:cs typeface="B Zar" pitchFamily="2" charset="-78"/>
              </a:rPr>
              <a:t>شورای برنامه ریزی و توسعه استان </a:t>
            </a:r>
            <a:r>
              <a:rPr lang="fa-IR" sz="2400" b="1" dirty="0" smtClean="0">
                <a:cs typeface="B Zar" pitchFamily="2" charset="-78"/>
              </a:rPr>
              <a:t>محدودتر می شود:</a:t>
            </a:r>
          </a:p>
          <a:p>
            <a:pPr lvl="1">
              <a:lnSpc>
                <a:spcPct val="150000"/>
              </a:lnSpc>
              <a:buFont typeface="Wingdings" panose="05000000000000000000" pitchFamily="2" charset="2"/>
              <a:buChar char="v"/>
            </a:pPr>
            <a:r>
              <a:rPr lang="fa-IR" sz="2000" b="1" dirty="0" smtClean="0">
                <a:cs typeface="B Zar" pitchFamily="2" charset="-78"/>
              </a:rPr>
              <a:t> ملی شدن اعتبارات هزینه ای و تملک دارایی های سرمایه ای تعدادی از دستگاه های اجرایی استان</a:t>
            </a:r>
            <a:endParaRPr lang="en-US" sz="2000" b="1" dirty="0" smtClean="0">
              <a:cs typeface="B Zar" pitchFamily="2" charset="-78"/>
            </a:endParaRPr>
          </a:p>
          <a:p>
            <a:pPr lvl="1">
              <a:lnSpc>
                <a:spcPct val="150000"/>
              </a:lnSpc>
              <a:buFont typeface="Wingdings" panose="05000000000000000000" pitchFamily="2" charset="2"/>
              <a:buChar char="v"/>
            </a:pPr>
            <a:r>
              <a:rPr lang="fa-IR" sz="2000" b="1" dirty="0">
                <a:cs typeface="B Zar" pitchFamily="2" charset="-78"/>
              </a:rPr>
              <a:t> </a:t>
            </a:r>
            <a:r>
              <a:rPr lang="fa-IR" sz="2000" b="1" dirty="0" smtClean="0">
                <a:cs typeface="B Zar" pitchFamily="2" charset="-78"/>
              </a:rPr>
              <a:t>ملی </a:t>
            </a:r>
            <a:r>
              <a:rPr lang="fa-IR" sz="2000" b="1" dirty="0">
                <a:cs typeface="B Zar" pitchFamily="2" charset="-78"/>
              </a:rPr>
              <a:t>کردن ردیف های درآمدی</a:t>
            </a:r>
            <a:endParaRPr lang="en-US" sz="2000" b="1" dirty="0">
              <a:cs typeface="B Zar" pitchFamily="2" charset="-78"/>
            </a:endParaRPr>
          </a:p>
          <a:p>
            <a:pPr lvl="1" algn="just">
              <a:lnSpc>
                <a:spcPct val="150000"/>
              </a:lnSpc>
              <a:buFont typeface="Wingdings" panose="05000000000000000000" pitchFamily="2" charset="2"/>
              <a:buChar char="v"/>
            </a:pPr>
            <a:r>
              <a:rPr lang="fa-IR" sz="2000" b="1" dirty="0" smtClean="0">
                <a:cs typeface="B Zar" pitchFamily="2" charset="-78"/>
              </a:rPr>
              <a:t>تعیین </a:t>
            </a:r>
            <a:r>
              <a:rPr lang="fa-IR" sz="2000" b="1" dirty="0">
                <a:cs typeface="B Zar" pitchFamily="2" charset="-78"/>
              </a:rPr>
              <a:t>نسبتها و درصد برای برنامه ها و دستگاههای </a:t>
            </a:r>
            <a:r>
              <a:rPr lang="fa-IR" sz="2000" b="1" dirty="0" smtClean="0">
                <a:cs typeface="B Zar" pitchFamily="2" charset="-78"/>
              </a:rPr>
              <a:t>خاص</a:t>
            </a:r>
          </a:p>
          <a:p>
            <a:pPr lvl="2" algn="just">
              <a:lnSpc>
                <a:spcPct val="150000"/>
              </a:lnSpc>
              <a:buFont typeface="Wingdings" panose="05000000000000000000" pitchFamily="2" charset="2"/>
              <a:buChar char="v"/>
            </a:pPr>
            <a:r>
              <a:rPr lang="fa-IR" sz="2000" b="1" dirty="0" smtClean="0">
                <a:cs typeface="B Zar" pitchFamily="2" charset="-78"/>
              </a:rPr>
              <a:t> (8 </a:t>
            </a:r>
            <a:r>
              <a:rPr lang="fa-IR" sz="2000" b="1" dirty="0">
                <a:cs typeface="B Zar" pitchFamily="2" charset="-78"/>
              </a:rPr>
              <a:t>درصد بنیاد مسکن ، یک درصد بسیج ، شهرک های صنعتی ، آب روستایی ، اعتبار کانون تامینی و تربیتی ، گلزار شهدا ، مساجد ، آسفالت راههای روستایی ، 2.5 درصد حوزه های علمیه  و .... </a:t>
            </a:r>
            <a:r>
              <a:rPr lang="fa-IR" sz="2000" b="1" dirty="0" smtClean="0">
                <a:cs typeface="B Zar" pitchFamily="2" charset="-78"/>
              </a:rPr>
              <a:t>)،</a:t>
            </a:r>
            <a:endParaRPr lang="en-US" sz="2000" b="1" dirty="0">
              <a:cs typeface="B Zar" pitchFamily="2" charset="-78"/>
            </a:endParaRPr>
          </a:p>
          <a:p>
            <a:pPr lvl="1">
              <a:lnSpc>
                <a:spcPct val="150000"/>
              </a:lnSpc>
              <a:buFont typeface="Wingdings" panose="05000000000000000000" pitchFamily="2" charset="2"/>
              <a:buChar char="v"/>
            </a:pPr>
            <a:r>
              <a:rPr lang="fa-IR" sz="2000" b="1" dirty="0" smtClean="0">
                <a:cs typeface="B Zar" pitchFamily="2" charset="-78"/>
              </a:rPr>
              <a:t>......</a:t>
            </a:r>
            <a:endParaRPr lang="en-US" sz="2000" b="1" dirty="0"/>
          </a:p>
        </p:txBody>
      </p:sp>
    </p:spTree>
  </p:cSld>
  <p:clrMapOvr>
    <a:masterClrMapping/>
  </p:clrMapOvr>
  <p:transition spd="slow">
    <p:cover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9512" y="764704"/>
            <a:ext cx="8507288" cy="5664692"/>
          </a:xfrm>
        </p:spPr>
        <p:txBody>
          <a:bodyPr>
            <a:normAutofit fontScale="92500" lnSpcReduction="10000"/>
          </a:bodyPr>
          <a:lstStyle/>
          <a:p>
            <a:pPr lvl="0" algn="just" rtl="1">
              <a:buFont typeface="Wingdings" panose="05000000000000000000" pitchFamily="2" charset="2"/>
              <a:buChar char="v"/>
            </a:pPr>
            <a:r>
              <a:rPr lang="fa-IR" sz="3600" dirty="0" smtClean="0">
                <a:cs typeface="B Zar" pitchFamily="2" charset="-78"/>
              </a:rPr>
              <a:t>  در </a:t>
            </a:r>
            <a:r>
              <a:rPr lang="fa-IR" sz="3600" dirty="0">
                <a:cs typeface="B Zar" pitchFamily="2" charset="-78"/>
              </a:rPr>
              <a:t>سال جاری پس از کسر الزامات فوق تنها مبلغ 1330 میلیون </a:t>
            </a:r>
            <a:r>
              <a:rPr lang="fa-IR" sz="3600" dirty="0" smtClean="0">
                <a:cs typeface="B Zar" pitchFamily="2" charset="-78"/>
              </a:rPr>
              <a:t>ریال</a:t>
            </a:r>
            <a:r>
              <a:rPr lang="fa-IR" b="1" dirty="0" smtClean="0">
                <a:solidFill>
                  <a:srgbClr val="FF0000"/>
                </a:solidFill>
                <a:cs typeface="B Zar" pitchFamily="2" charset="-78"/>
              </a:rPr>
              <a:t>( 57 درصد) </a:t>
            </a:r>
            <a:r>
              <a:rPr lang="fa-IR" sz="3600" dirty="0">
                <a:cs typeface="B Zar" pitchFamily="2" charset="-78"/>
              </a:rPr>
              <a:t>اعتبارات تملک داراییهای سرمایه ای استان </a:t>
            </a:r>
            <a:r>
              <a:rPr lang="fa-IR" sz="3600" dirty="0" smtClean="0">
                <a:cs typeface="B Zar" pitchFamily="2" charset="-78"/>
              </a:rPr>
              <a:t>در اختیار شورای </a:t>
            </a:r>
            <a:r>
              <a:rPr lang="fa-IR" sz="3600" dirty="0">
                <a:cs typeface="B Zar" pitchFamily="2" charset="-78"/>
              </a:rPr>
              <a:t>برنامه ریزی </a:t>
            </a:r>
            <a:r>
              <a:rPr lang="fa-IR" sz="3600" dirty="0" smtClean="0">
                <a:cs typeface="B Zar" pitchFamily="2" charset="-78"/>
              </a:rPr>
              <a:t>مانده است </a:t>
            </a:r>
            <a:r>
              <a:rPr lang="fa-IR" sz="3600" dirty="0">
                <a:cs typeface="B Zar" pitchFamily="2" charset="-78"/>
              </a:rPr>
              <a:t>.   </a:t>
            </a:r>
            <a:endParaRPr lang="en-US" sz="3600" dirty="0">
              <a:cs typeface="B Zar" pitchFamily="2" charset="-78"/>
            </a:endParaRPr>
          </a:p>
          <a:p>
            <a:pPr lvl="0" algn="r" rtl="1">
              <a:buFont typeface="Wingdings" panose="05000000000000000000" pitchFamily="2" charset="2"/>
              <a:buChar char="v"/>
            </a:pPr>
            <a:r>
              <a:rPr lang="fa-IR" sz="3600" dirty="0">
                <a:cs typeface="B Zar" pitchFamily="2" charset="-78"/>
              </a:rPr>
              <a:t>گرایش </a:t>
            </a:r>
            <a:r>
              <a:rPr lang="fa-IR" sz="3600" dirty="0" smtClean="0">
                <a:cs typeface="B Zar" pitchFamily="2" charset="-78"/>
              </a:rPr>
              <a:t>متمرکز </a:t>
            </a:r>
            <a:r>
              <a:rPr lang="fa-IR" sz="3600" dirty="0">
                <a:cs typeface="B Zar" pitchFamily="2" charset="-78"/>
              </a:rPr>
              <a:t>سازی اعتبارات باعث شده است </a:t>
            </a:r>
            <a:r>
              <a:rPr lang="fa-IR" sz="3600" dirty="0" smtClean="0">
                <a:cs typeface="B Zar" pitchFamily="2" charset="-78"/>
              </a:rPr>
              <a:t>:</a:t>
            </a:r>
            <a:endParaRPr lang="en-US" sz="3600" dirty="0" smtClean="0">
              <a:cs typeface="B Zar" pitchFamily="2" charset="-78"/>
            </a:endParaRPr>
          </a:p>
          <a:p>
            <a:pPr lvl="1">
              <a:buFont typeface="Wingdings" panose="05000000000000000000" pitchFamily="2" charset="2"/>
              <a:buChar char="v"/>
            </a:pPr>
            <a:r>
              <a:rPr lang="fa-IR" dirty="0" smtClean="0">
                <a:cs typeface="B Zar" pitchFamily="2" charset="-78"/>
              </a:rPr>
              <a:t>اعتبارات </a:t>
            </a:r>
            <a:r>
              <a:rPr lang="fa-IR" dirty="0">
                <a:cs typeface="B Zar" pitchFamily="2" charset="-78"/>
              </a:rPr>
              <a:t>هزینه ای آموزش و پرورش و بنیاد شهید در سال 1387 </a:t>
            </a:r>
            <a:r>
              <a:rPr lang="fa-IR" dirty="0" smtClean="0">
                <a:cs typeface="B Zar" pitchFamily="2" charset="-78"/>
              </a:rPr>
              <a:t>،</a:t>
            </a:r>
          </a:p>
          <a:p>
            <a:pPr lvl="1">
              <a:buFont typeface="Wingdings" panose="05000000000000000000" pitchFamily="2" charset="2"/>
              <a:buChar char="v"/>
            </a:pPr>
            <a:r>
              <a:rPr lang="fa-IR" dirty="0" smtClean="0">
                <a:cs typeface="B Zar" pitchFamily="2" charset="-78"/>
              </a:rPr>
              <a:t>اعتبارات </a:t>
            </a:r>
            <a:r>
              <a:rPr lang="fa-IR" dirty="0">
                <a:cs typeface="B Zar" pitchFamily="2" charset="-78"/>
              </a:rPr>
              <a:t>هزینه ای اداره کل امور مالیاتی و گمرک نیز در سال </a:t>
            </a:r>
            <a:r>
              <a:rPr lang="fa-IR" dirty="0" smtClean="0">
                <a:cs typeface="B Zar" pitchFamily="2" charset="-78"/>
              </a:rPr>
              <a:t>1391</a:t>
            </a:r>
          </a:p>
          <a:p>
            <a:pPr lvl="1">
              <a:buFont typeface="Wingdings" panose="05000000000000000000" pitchFamily="2" charset="2"/>
              <a:buChar char="v"/>
            </a:pPr>
            <a:r>
              <a:rPr lang="fa-IR" dirty="0" smtClean="0">
                <a:cs typeface="B Zar" pitchFamily="2" charset="-78"/>
              </a:rPr>
              <a:t>استانداری </a:t>
            </a:r>
            <a:r>
              <a:rPr lang="fa-IR" dirty="0">
                <a:cs typeface="B Zar" pitchFamily="2" charset="-78"/>
              </a:rPr>
              <a:t>و آب و فاضلاب روستایی در سال 1393 از سقف اعتبارات استانی </a:t>
            </a:r>
            <a:r>
              <a:rPr lang="fa-IR" dirty="0" smtClean="0">
                <a:cs typeface="B Zar" pitchFamily="2" charset="-78"/>
              </a:rPr>
              <a:t>خارج و ملی </a:t>
            </a:r>
            <a:r>
              <a:rPr lang="fa-IR" dirty="0">
                <a:cs typeface="B Zar" pitchFamily="2" charset="-78"/>
              </a:rPr>
              <a:t>گردد</a:t>
            </a:r>
            <a:r>
              <a:rPr lang="fa-IR" dirty="0" smtClean="0">
                <a:cs typeface="B Zar" pitchFamily="2" charset="-78"/>
              </a:rPr>
              <a:t>.</a:t>
            </a:r>
          </a:p>
          <a:p>
            <a:pPr>
              <a:buFont typeface="Wingdings" panose="05000000000000000000" pitchFamily="2" charset="2"/>
              <a:buChar char="v"/>
            </a:pPr>
            <a:r>
              <a:rPr lang="fa-IR" dirty="0" smtClean="0">
                <a:cs typeface="B Zar" pitchFamily="2" charset="-78"/>
              </a:rPr>
              <a:t>در حالی که دارای </a:t>
            </a:r>
            <a:r>
              <a:rPr lang="fa-IR" dirty="0">
                <a:cs typeface="B Zar" pitchFamily="2" charset="-78"/>
              </a:rPr>
              <a:t>وظایفی کاملا اجرایی و ماهیت استانی می </a:t>
            </a:r>
            <a:r>
              <a:rPr lang="fa-IR" dirty="0" smtClean="0">
                <a:cs typeface="B Zar" pitchFamily="2" charset="-78"/>
              </a:rPr>
              <a:t>باشند</a:t>
            </a:r>
          </a:p>
          <a:p>
            <a:pPr lvl="0">
              <a:buFont typeface="Wingdings" panose="05000000000000000000" pitchFamily="2" charset="2"/>
              <a:buChar char="v"/>
            </a:pPr>
            <a:r>
              <a:rPr lang="fa-IR" dirty="0" smtClean="0">
                <a:cs typeface="B Zar" pitchFamily="2" charset="-78"/>
              </a:rPr>
              <a:t>با </a:t>
            </a:r>
            <a:r>
              <a:rPr lang="fa-IR" dirty="0">
                <a:cs typeface="B Zar" pitchFamily="2" charset="-78"/>
              </a:rPr>
              <a:t>توجه به اشراف بیشتر شورای برنامه ریزی و توسعه بر وضعیت کلی و نقاط ضعف و قدرت استان ، توزیع اعتبارات از این طریق و حتی نظارت بر هزینه کرد آن کاراترخواهد بود .</a:t>
            </a:r>
            <a:endParaRPr lang="en-US" dirty="0">
              <a:cs typeface="B Zar" pitchFamily="2" charset="-78"/>
            </a:endParaRPr>
          </a:p>
          <a:p>
            <a:pPr>
              <a:buFont typeface="Wingdings" panose="05000000000000000000" pitchFamily="2" charset="2"/>
              <a:buChar char="v"/>
            </a:pPr>
            <a:endParaRPr lang="en-US" dirty="0">
              <a:cs typeface="B Zar" pitchFamily="2" charset="-78"/>
            </a:endParaRPr>
          </a:p>
          <a:p>
            <a:pPr algn="r">
              <a:buFont typeface="Wingdings" panose="05000000000000000000" pitchFamily="2" charset="2"/>
              <a:buChar char="v"/>
            </a:pPr>
            <a:endParaRPr lang="en-US" dirty="0"/>
          </a:p>
        </p:txBody>
      </p:sp>
    </p:spTree>
  </p:cSld>
  <p:clrMapOvr>
    <a:masterClrMapping/>
  </p:clrMapOvr>
  <p:transition spd="slow">
    <p:cover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2910" y="285728"/>
            <a:ext cx="8229600" cy="1143000"/>
          </a:xfrm>
        </p:spPr>
        <p:txBody>
          <a:bodyPr>
            <a:normAutofit/>
          </a:bodyPr>
          <a:lstStyle/>
          <a:p>
            <a:r>
              <a:rPr lang="fa-IR" sz="3600" b="1" dirty="0" smtClean="0">
                <a:cs typeface="B Zar" pitchFamily="2" charset="-78"/>
              </a:rPr>
              <a:t>وضعیت اعتبارات سال 93 استان آذربایجان شرقی</a:t>
            </a:r>
            <a:endParaRPr lang="en-US" sz="3600" b="1" dirty="0">
              <a:cs typeface="B Zar" pitchFamily="2" charset="-78"/>
            </a:endParaRPr>
          </a:p>
        </p:txBody>
      </p:sp>
      <p:graphicFrame>
        <p:nvGraphicFramePr>
          <p:cNvPr id="4" name="Content Placeholder 7"/>
          <p:cNvGraphicFramePr>
            <a:graphicFrameLocks noGrp="1"/>
          </p:cNvGraphicFramePr>
          <p:nvPr>
            <p:ph idx="1"/>
          </p:nvPr>
        </p:nvGraphicFramePr>
        <p:xfrm>
          <a:off x="500034" y="1428734"/>
          <a:ext cx="8229599" cy="5072101"/>
        </p:xfrm>
        <a:graphic>
          <a:graphicData uri="http://schemas.openxmlformats.org/drawingml/2006/table">
            <a:tbl>
              <a:tblPr firstRow="1" bandRow="1">
                <a:tableStyleId>{5C22544A-7EE6-4342-B048-85BDC9FD1C3A}</a:tableStyleId>
              </a:tblPr>
              <a:tblGrid>
                <a:gridCol w="1175657"/>
                <a:gridCol w="1175657"/>
                <a:gridCol w="1175657"/>
                <a:gridCol w="1175657"/>
                <a:gridCol w="1175657"/>
                <a:gridCol w="1175657"/>
                <a:gridCol w="1175657"/>
              </a:tblGrid>
              <a:tr h="821211">
                <a:tc gridSpan="3">
                  <a:txBody>
                    <a:bodyPr/>
                    <a:lstStyle/>
                    <a:p>
                      <a:pPr algn="ctr"/>
                      <a:r>
                        <a:rPr lang="fa-IR" dirty="0" smtClean="0">
                          <a:solidFill>
                            <a:schemeClr val="tx1"/>
                          </a:solidFill>
                        </a:rPr>
                        <a:t>قانون</a:t>
                      </a:r>
                      <a:r>
                        <a:rPr lang="fa-IR" baseline="0" dirty="0" smtClean="0">
                          <a:solidFill>
                            <a:schemeClr val="tx1"/>
                          </a:solidFill>
                        </a:rPr>
                        <a:t> بودجه 93</a:t>
                      </a:r>
                      <a:endParaRPr lang="en-US" dirty="0">
                        <a:solidFill>
                          <a:schemeClr val="tx1"/>
                        </a:solidFill>
                      </a:endParaRPr>
                    </a:p>
                  </a:txBody>
                  <a:tcPr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hMerge="1">
                  <a:txBody>
                    <a:bodyPr/>
                    <a:lstStyle/>
                    <a:p>
                      <a:pPr algn="l"/>
                      <a:endParaRPr lang="en-US"/>
                    </a:p>
                  </a:txBody>
                  <a:tcPr/>
                </a:tc>
                <a:tc hMerge="1">
                  <a:txBody>
                    <a:bodyPr/>
                    <a:lstStyle/>
                    <a:p>
                      <a:pPr algn="l"/>
                      <a:endParaRPr lang="en-US" dirty="0"/>
                    </a:p>
                  </a:txBody>
                  <a:tcPr/>
                </a:tc>
                <a:tc gridSpan="3">
                  <a:txBody>
                    <a:bodyPr/>
                    <a:lstStyle/>
                    <a:p>
                      <a:pPr algn="ctr"/>
                      <a:r>
                        <a:rPr lang="fa-IR" dirty="0" smtClean="0">
                          <a:solidFill>
                            <a:schemeClr val="tx1"/>
                          </a:solidFill>
                        </a:rPr>
                        <a:t>قانون بودجه 92</a:t>
                      </a:r>
                      <a:endParaRPr lang="en-US" dirty="0">
                        <a:solidFill>
                          <a:schemeClr val="tx1"/>
                        </a:solidFill>
                      </a:endParaRPr>
                    </a:p>
                  </a:txBody>
                  <a:tcPr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hMerge="1">
                  <a:txBody>
                    <a:bodyPr/>
                    <a:lstStyle/>
                    <a:p>
                      <a:pPr algn="l"/>
                      <a:endParaRPr lang="en-US"/>
                    </a:p>
                  </a:txBody>
                  <a:tcPr/>
                </a:tc>
                <a:tc hMerge="1">
                  <a:txBody>
                    <a:bodyPr/>
                    <a:lstStyle/>
                    <a:p>
                      <a:pPr algn="l"/>
                      <a:endParaRPr lang="en-US" dirty="0"/>
                    </a:p>
                  </a:txBody>
                  <a:tcPr/>
                </a:tc>
                <a:tc>
                  <a:txBody>
                    <a:bodyPr/>
                    <a:lstStyle/>
                    <a:p>
                      <a:pPr algn="l"/>
                      <a:endParaRPr lang="en-US" dirty="0">
                        <a:solidFill>
                          <a:schemeClr val="tx1"/>
                        </a:solidFill>
                      </a:endParaRPr>
                    </a:p>
                  </a:txBody>
                  <a:tcPr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r>
              <a:tr h="821211">
                <a:tc>
                  <a:txBody>
                    <a:bodyPr/>
                    <a:lstStyle/>
                    <a:p>
                      <a:pPr algn="ctr" rtl="0" fontAlgn="t"/>
                      <a:r>
                        <a:rPr lang="ar-SA" sz="1600" b="1" i="0" u="none" strike="noStrike" dirty="0">
                          <a:solidFill>
                            <a:srgbClr val="000000"/>
                          </a:solidFill>
                          <a:latin typeface="B Zar"/>
                          <a:cs typeface="B Zar" pitchFamily="2" charset="-78"/>
                        </a:rPr>
                        <a:t>درصد از کشور</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ctr" rtl="0" fontAlgn="t"/>
                      <a:r>
                        <a:rPr lang="ar-SA" sz="1800" b="1" i="0" u="none" strike="noStrike" dirty="0">
                          <a:solidFill>
                            <a:srgbClr val="000000"/>
                          </a:solidFill>
                          <a:latin typeface="B Zar"/>
                          <a:cs typeface="B Zar" pitchFamily="2" charset="-78"/>
                        </a:rPr>
                        <a:t>استان</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ctr" rtl="0" fontAlgn="t"/>
                      <a:r>
                        <a:rPr lang="fa-IR" sz="1600" b="1" i="0" u="none" strike="noStrike" dirty="0">
                          <a:solidFill>
                            <a:srgbClr val="000000"/>
                          </a:solidFill>
                          <a:latin typeface="B Zar"/>
                          <a:cs typeface="B Zar" pitchFamily="2" charset="-78"/>
                        </a:rPr>
                        <a:t> کشور</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ctr" rtl="0" fontAlgn="t"/>
                      <a:r>
                        <a:rPr lang="ar-SA" sz="1600" b="1" i="0" u="none" strike="noStrike" dirty="0">
                          <a:solidFill>
                            <a:srgbClr val="000000"/>
                          </a:solidFill>
                          <a:latin typeface="B Zar"/>
                          <a:cs typeface="B Zar" pitchFamily="2" charset="-78"/>
                        </a:rPr>
                        <a:t>درصد از کشور</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ctr" rtl="0" fontAlgn="t"/>
                      <a:r>
                        <a:rPr lang="ar-SA" sz="1800" b="1" i="0" u="none" strike="noStrike" dirty="0">
                          <a:solidFill>
                            <a:srgbClr val="000000"/>
                          </a:solidFill>
                          <a:latin typeface="B Zar"/>
                          <a:cs typeface="B Zar" pitchFamily="2" charset="-78"/>
                        </a:rPr>
                        <a:t>استان</a:t>
                      </a:r>
                      <a:endParaRPr lang="ar-SA" sz="2000" b="1" i="0" u="none" strike="noStrike" dirty="0">
                        <a:solidFill>
                          <a:srgbClr val="000000"/>
                        </a:solidFill>
                        <a:latin typeface="B Zar"/>
                        <a:cs typeface="B Zar" pitchFamily="2" charset="-78"/>
                      </a:endParaRP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algn="ctr" rtl="0" fontAlgn="t"/>
                      <a:r>
                        <a:rPr lang="fa-IR" sz="1600" b="1" i="0" u="none" strike="noStrike" dirty="0">
                          <a:solidFill>
                            <a:srgbClr val="000000"/>
                          </a:solidFill>
                          <a:latin typeface="B Zar"/>
                          <a:cs typeface="B Zar" pitchFamily="2" charset="-78"/>
                        </a:rPr>
                        <a:t> کشور</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c>
                  <a:txBody>
                    <a:bodyPr/>
                    <a:lstStyle/>
                    <a:p>
                      <a:pPr marL="0" marR="0" indent="0" algn="l" defTabSz="914400" rtl="0" eaLnBrk="1" fontAlgn="t" latinLnBrk="0" hangingPunct="1">
                        <a:lnSpc>
                          <a:spcPct val="100000"/>
                        </a:lnSpc>
                        <a:spcBef>
                          <a:spcPts val="0"/>
                        </a:spcBef>
                        <a:spcAft>
                          <a:spcPts val="0"/>
                        </a:spcAft>
                        <a:buClrTx/>
                        <a:buSzTx/>
                        <a:buFontTx/>
                        <a:buNone/>
                        <a:tabLst/>
                        <a:defRPr/>
                      </a:pPr>
                      <a:endParaRPr lang="ar-SA" sz="1800" b="1" i="0" u="none" strike="noStrike" dirty="0">
                        <a:solidFill>
                          <a:srgbClr val="000000"/>
                        </a:solidFill>
                        <a:latin typeface="B Zar"/>
                        <a:cs typeface="B Zar" pitchFamily="2" charset="-78"/>
                      </a:endParaRP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C000"/>
                    </a:solidFill>
                  </a:tcPr>
                </a:tc>
              </a:tr>
              <a:tr h="821211">
                <a:tc>
                  <a:txBody>
                    <a:bodyPr/>
                    <a:lstStyle/>
                    <a:p>
                      <a:pPr algn="ctr" rtl="0" fontAlgn="t"/>
                      <a:r>
                        <a:rPr lang="en-US" sz="1800" b="1" i="0" u="none" strike="noStrike" dirty="0">
                          <a:solidFill>
                            <a:srgbClr val="000000"/>
                          </a:solidFill>
                          <a:latin typeface="B Zar"/>
                        </a:rPr>
                        <a:t>4.23</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D9"/>
                    </a:solidFill>
                  </a:tcPr>
                </a:tc>
                <a:tc>
                  <a:txBody>
                    <a:bodyPr/>
                    <a:lstStyle/>
                    <a:p>
                      <a:pPr algn="ctr" rtl="0" fontAlgn="t"/>
                      <a:r>
                        <a:rPr lang="en-US" sz="1800" b="1" i="0" u="none" strike="noStrike">
                          <a:solidFill>
                            <a:srgbClr val="000000"/>
                          </a:solidFill>
                          <a:latin typeface="B Zar"/>
                        </a:rPr>
                        <a:t>923602</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D9"/>
                    </a:solidFill>
                  </a:tcPr>
                </a:tc>
                <a:tc>
                  <a:txBody>
                    <a:bodyPr/>
                    <a:lstStyle/>
                    <a:p>
                      <a:pPr algn="ctr" rtl="0" fontAlgn="t"/>
                      <a:r>
                        <a:rPr lang="en-US" sz="1800" b="1" i="0" u="none" strike="noStrike">
                          <a:solidFill>
                            <a:srgbClr val="000000"/>
                          </a:solidFill>
                          <a:latin typeface="B Zar"/>
                        </a:rPr>
                        <a:t>21837930</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D9"/>
                    </a:solidFill>
                  </a:tcPr>
                </a:tc>
                <a:tc>
                  <a:txBody>
                    <a:bodyPr/>
                    <a:lstStyle/>
                    <a:p>
                      <a:pPr algn="ctr" rtl="0" fontAlgn="t"/>
                      <a:r>
                        <a:rPr lang="en-US" sz="1800" b="1" i="0" u="none" strike="noStrike" dirty="0">
                          <a:solidFill>
                            <a:srgbClr val="000000"/>
                          </a:solidFill>
                          <a:latin typeface="B Zar"/>
                        </a:rPr>
                        <a:t>4.28</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D9"/>
                    </a:solidFill>
                  </a:tcPr>
                </a:tc>
                <a:tc>
                  <a:txBody>
                    <a:bodyPr/>
                    <a:lstStyle/>
                    <a:p>
                      <a:pPr algn="ctr" rtl="0" fontAlgn="t"/>
                      <a:r>
                        <a:rPr lang="en-US" sz="1800" b="1" i="0" u="none" strike="noStrike" dirty="0">
                          <a:solidFill>
                            <a:srgbClr val="000000"/>
                          </a:solidFill>
                          <a:latin typeface="B Zar"/>
                        </a:rPr>
                        <a:t>934020</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D9"/>
                    </a:solidFill>
                  </a:tcPr>
                </a:tc>
                <a:tc>
                  <a:txBody>
                    <a:bodyPr/>
                    <a:lstStyle/>
                    <a:p>
                      <a:pPr algn="ctr" rtl="0" fontAlgn="t"/>
                      <a:r>
                        <a:rPr lang="en-US" sz="1800" b="1" i="0" u="none" strike="noStrike" dirty="0">
                          <a:solidFill>
                            <a:srgbClr val="000000"/>
                          </a:solidFill>
                          <a:latin typeface="B Zar"/>
                        </a:rPr>
                        <a:t>21803541</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D9"/>
                    </a:solidFill>
                  </a:tcPr>
                </a:tc>
                <a:tc>
                  <a:txBody>
                    <a:bodyPr/>
                    <a:lstStyle/>
                    <a:p>
                      <a:pPr algn="l" rtl="0" fontAlgn="t"/>
                      <a:r>
                        <a:rPr lang="ar-SA" sz="1600" b="1" i="0" u="none" strike="noStrike" dirty="0">
                          <a:solidFill>
                            <a:srgbClr val="000000"/>
                          </a:solidFill>
                          <a:latin typeface="B Zar"/>
                          <a:cs typeface="B Zar" pitchFamily="2" charset="-78"/>
                        </a:rPr>
                        <a:t>حقوق</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D9"/>
                    </a:solidFill>
                  </a:tcPr>
                </a:tc>
              </a:tr>
              <a:tr h="821211">
                <a:tc>
                  <a:txBody>
                    <a:bodyPr/>
                    <a:lstStyle/>
                    <a:p>
                      <a:pPr algn="ctr" rtl="0" fontAlgn="t"/>
                      <a:r>
                        <a:rPr lang="en-US" sz="1800" b="1" i="0" u="none" strike="noStrike">
                          <a:solidFill>
                            <a:srgbClr val="000000"/>
                          </a:solidFill>
                          <a:latin typeface="B Zar"/>
                        </a:rPr>
                        <a:t>3.86</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0" fontAlgn="t"/>
                      <a:r>
                        <a:rPr lang="en-US" sz="1800" b="1" i="0" u="none" strike="noStrike">
                          <a:solidFill>
                            <a:srgbClr val="000000"/>
                          </a:solidFill>
                          <a:latin typeface="B Zar"/>
                        </a:rPr>
                        <a:t>893868</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0" fontAlgn="t"/>
                      <a:r>
                        <a:rPr lang="en-US" sz="1800" b="1" i="0" u="none" strike="noStrike">
                          <a:solidFill>
                            <a:srgbClr val="000000"/>
                          </a:solidFill>
                          <a:latin typeface="B Zar"/>
                        </a:rPr>
                        <a:t>23148986</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0" fontAlgn="t"/>
                      <a:r>
                        <a:rPr lang="en-US" sz="1800" b="1" i="0" u="none" strike="noStrike" dirty="0">
                          <a:solidFill>
                            <a:srgbClr val="000000"/>
                          </a:solidFill>
                          <a:latin typeface="B Zar"/>
                        </a:rPr>
                        <a:t>3.85</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0" fontAlgn="t"/>
                      <a:r>
                        <a:rPr lang="en-US" sz="1800" b="1" i="0" u="none" strike="noStrike" dirty="0">
                          <a:solidFill>
                            <a:srgbClr val="000000"/>
                          </a:solidFill>
                          <a:latin typeface="B Zar"/>
                        </a:rPr>
                        <a:t>907212</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ctr" rtl="0" fontAlgn="t"/>
                      <a:r>
                        <a:rPr lang="en-US" sz="1800" b="1" i="0" u="none" strike="noStrike" dirty="0">
                          <a:solidFill>
                            <a:srgbClr val="000000"/>
                          </a:solidFill>
                          <a:latin typeface="B Zar"/>
                        </a:rPr>
                        <a:t>23541210</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algn="l" rtl="0" fontAlgn="t"/>
                      <a:r>
                        <a:rPr lang="ar-SA" sz="1600" b="1" i="0" u="none" strike="noStrike" dirty="0">
                          <a:solidFill>
                            <a:srgbClr val="000000"/>
                          </a:solidFill>
                          <a:latin typeface="B Zar"/>
                          <a:cs typeface="B Zar" pitchFamily="2" charset="-78"/>
                        </a:rPr>
                        <a:t>سایر</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r>
              <a:tr h="821211">
                <a:tc>
                  <a:txBody>
                    <a:bodyPr/>
                    <a:lstStyle/>
                    <a:p>
                      <a:pPr algn="ctr" rtl="0" fontAlgn="t"/>
                      <a:r>
                        <a:rPr lang="en-US" sz="1800" b="1" i="0" u="none" strike="noStrike">
                          <a:solidFill>
                            <a:srgbClr val="000000"/>
                          </a:solidFill>
                          <a:latin typeface="B Zar"/>
                        </a:rPr>
                        <a:t>4.04</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rtl="0" fontAlgn="t"/>
                      <a:r>
                        <a:rPr lang="en-US" sz="1800" b="1" i="0" u="none" strike="noStrike">
                          <a:solidFill>
                            <a:srgbClr val="000000"/>
                          </a:solidFill>
                          <a:latin typeface="B Zar"/>
                        </a:rPr>
                        <a:t>1817470</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rtl="0" fontAlgn="t"/>
                      <a:r>
                        <a:rPr lang="en-US" sz="1800" b="1" i="0" u="none" strike="noStrike">
                          <a:solidFill>
                            <a:srgbClr val="000000"/>
                          </a:solidFill>
                          <a:latin typeface="B Zar"/>
                        </a:rPr>
                        <a:t>44986916</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rtl="0" fontAlgn="t"/>
                      <a:r>
                        <a:rPr lang="en-US" sz="1800" b="1" i="0" u="none" strike="noStrike" dirty="0">
                          <a:solidFill>
                            <a:srgbClr val="000000"/>
                          </a:solidFill>
                          <a:latin typeface="B Zar"/>
                        </a:rPr>
                        <a:t>4.06</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rtl="0" fontAlgn="t"/>
                      <a:r>
                        <a:rPr lang="en-US" sz="1800" b="1" i="0" u="none" strike="noStrike">
                          <a:solidFill>
                            <a:srgbClr val="000000"/>
                          </a:solidFill>
                          <a:latin typeface="B Zar"/>
                        </a:rPr>
                        <a:t>1841232</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ctr" rtl="0" fontAlgn="t"/>
                      <a:r>
                        <a:rPr lang="en-US" sz="1800" b="1" i="0" u="none" strike="noStrike" dirty="0">
                          <a:solidFill>
                            <a:srgbClr val="000000"/>
                          </a:solidFill>
                          <a:latin typeface="B Zar"/>
                        </a:rPr>
                        <a:t>45344751</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c>
                  <a:txBody>
                    <a:bodyPr/>
                    <a:lstStyle/>
                    <a:p>
                      <a:pPr algn="l" rtl="0" fontAlgn="t"/>
                      <a:r>
                        <a:rPr lang="ar-SA" sz="1600" b="1" i="0" u="none" strike="noStrike" dirty="0">
                          <a:solidFill>
                            <a:srgbClr val="000000"/>
                          </a:solidFill>
                          <a:latin typeface="B Zar"/>
                          <a:cs typeface="B Zar" pitchFamily="2" charset="-78"/>
                        </a:rPr>
                        <a:t>جمع هزینه</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FFFF00"/>
                    </a:solidFill>
                  </a:tcPr>
                </a:tc>
              </a:tr>
              <a:tr h="966046">
                <a:tc>
                  <a:txBody>
                    <a:bodyPr/>
                    <a:lstStyle/>
                    <a:p>
                      <a:pPr algn="ctr" rtl="0" fontAlgn="t"/>
                      <a:r>
                        <a:rPr lang="en-US" sz="1800" b="1" i="0" u="none" strike="noStrike" dirty="0">
                          <a:solidFill>
                            <a:srgbClr val="000000"/>
                          </a:solidFill>
                          <a:latin typeface="B Zar"/>
                        </a:rPr>
                        <a:t>3.91</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a:txBody>
                    <a:bodyPr/>
                    <a:lstStyle/>
                    <a:p>
                      <a:pPr algn="ctr" rtl="0" fontAlgn="t"/>
                      <a:r>
                        <a:rPr lang="en-US" sz="1800" b="1" i="0" u="none" strike="noStrike">
                          <a:solidFill>
                            <a:srgbClr val="000000"/>
                          </a:solidFill>
                          <a:latin typeface="B Zar"/>
                        </a:rPr>
                        <a:t>2311067</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a:txBody>
                    <a:bodyPr/>
                    <a:lstStyle/>
                    <a:p>
                      <a:pPr algn="ctr" rtl="0" fontAlgn="t"/>
                      <a:r>
                        <a:rPr lang="en-US" sz="1800" b="1" i="0" u="none" strike="noStrike" dirty="0">
                          <a:solidFill>
                            <a:srgbClr val="000000"/>
                          </a:solidFill>
                          <a:latin typeface="B Zar"/>
                        </a:rPr>
                        <a:t>59133320</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a:txBody>
                    <a:bodyPr/>
                    <a:lstStyle/>
                    <a:p>
                      <a:pPr algn="ctr" rtl="0" fontAlgn="t"/>
                      <a:r>
                        <a:rPr lang="en-US" sz="1800" b="1" i="0" u="none" strike="noStrike" dirty="0">
                          <a:solidFill>
                            <a:srgbClr val="000000"/>
                          </a:solidFill>
                          <a:latin typeface="B Zar"/>
                        </a:rPr>
                        <a:t>3.94</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a:txBody>
                    <a:bodyPr/>
                    <a:lstStyle/>
                    <a:p>
                      <a:pPr algn="ctr" rtl="0" fontAlgn="t"/>
                      <a:r>
                        <a:rPr lang="en-US" sz="1800" b="1" i="0" u="none" strike="noStrike">
                          <a:solidFill>
                            <a:srgbClr val="000000"/>
                          </a:solidFill>
                          <a:latin typeface="B Zar"/>
                        </a:rPr>
                        <a:t>3259398</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a:txBody>
                    <a:bodyPr/>
                    <a:lstStyle/>
                    <a:p>
                      <a:pPr algn="ctr" rtl="0" fontAlgn="t"/>
                      <a:r>
                        <a:rPr lang="en-US" sz="1800" b="1" i="0" u="none" strike="noStrike" dirty="0">
                          <a:solidFill>
                            <a:srgbClr val="000000"/>
                          </a:solidFill>
                          <a:latin typeface="B Zar"/>
                        </a:rPr>
                        <a:t>82822442</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c>
                  <a:txBody>
                    <a:bodyPr/>
                    <a:lstStyle/>
                    <a:p>
                      <a:pPr algn="l" rtl="0" fontAlgn="t"/>
                      <a:r>
                        <a:rPr lang="ar-SA" sz="1600" b="1" i="0" u="none" strike="noStrike" dirty="0">
                          <a:solidFill>
                            <a:srgbClr val="000000"/>
                          </a:solidFill>
                          <a:latin typeface="B Zar"/>
                          <a:cs typeface="B Zar" pitchFamily="2" charset="-78"/>
                        </a:rPr>
                        <a:t>جمع </a:t>
                      </a:r>
                      <a:r>
                        <a:rPr lang="ar-SA" sz="1600" b="1" i="0" u="none" strike="noStrike" dirty="0" smtClean="0">
                          <a:solidFill>
                            <a:srgbClr val="000000"/>
                          </a:solidFill>
                          <a:latin typeface="B Zar"/>
                          <a:cs typeface="B Zar" pitchFamily="2" charset="-78"/>
                        </a:rPr>
                        <a:t>تملک</a:t>
                      </a:r>
                      <a:r>
                        <a:rPr lang="fa-IR" sz="1600" b="1" i="0" u="none" strike="noStrike" dirty="0" smtClean="0">
                          <a:solidFill>
                            <a:srgbClr val="000000"/>
                          </a:solidFill>
                          <a:latin typeface="B Zar"/>
                          <a:cs typeface="B Zar" pitchFamily="2" charset="-78"/>
                        </a:rPr>
                        <a:t> دارایی های سرمایه ای</a:t>
                      </a:r>
                    </a:p>
                  </a:txBody>
                  <a:tcPr marL="9525" marR="9525" marT="9525" marB="0" anchor="ctr" anchorCtr="1">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rgbClr val="CCFFFF"/>
                    </a:solidFill>
                  </a:tcPr>
                </a:tc>
              </a:tr>
            </a:tbl>
          </a:graphicData>
        </a:graphic>
      </p:graphicFrame>
    </p:spTree>
  </p:cSld>
  <p:clrMapOvr>
    <a:masterClrMapping/>
  </p:clrMapOvr>
  <p:transition spd="slow">
    <p:cover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46"/>
          </a:xfrm>
        </p:spPr>
        <p:txBody>
          <a:bodyPr>
            <a:noAutofit/>
          </a:bodyPr>
          <a:lstStyle/>
          <a:p>
            <a:pPr rtl="1"/>
            <a:r>
              <a:rPr lang="fa-IR" sz="3600" b="1" dirty="0" smtClean="0">
                <a:solidFill>
                  <a:srgbClr val="0070C0"/>
                </a:solidFill>
                <a:cs typeface="B Titr" pitchFamily="2" charset="-78"/>
              </a:rPr>
              <a:t>الف </a:t>
            </a:r>
            <a:r>
              <a:rPr lang="fa-IR" sz="3600" b="1" dirty="0">
                <a:solidFill>
                  <a:srgbClr val="0070C0"/>
                </a:solidFill>
                <a:cs typeface="B Titr" pitchFamily="2" charset="-78"/>
              </a:rPr>
              <a:t>– اعتبارات هزینه ای </a:t>
            </a:r>
            <a:endParaRPr lang="en-US" sz="3600" b="1" dirty="0">
              <a:solidFill>
                <a:srgbClr val="0070C0"/>
              </a:solidFill>
              <a:cs typeface="B Titr" pitchFamily="2" charset="-78"/>
            </a:endParaRPr>
          </a:p>
        </p:txBody>
      </p:sp>
      <p:sp>
        <p:nvSpPr>
          <p:cNvPr id="3" name="Content Placeholder 2"/>
          <p:cNvSpPr>
            <a:spLocks noGrp="1"/>
          </p:cNvSpPr>
          <p:nvPr>
            <p:ph idx="1"/>
          </p:nvPr>
        </p:nvSpPr>
        <p:spPr>
          <a:xfrm>
            <a:off x="107504" y="1142984"/>
            <a:ext cx="8822214" cy="5429288"/>
          </a:xfrm>
        </p:spPr>
        <p:txBody>
          <a:bodyPr>
            <a:normAutofit lnSpcReduction="10000"/>
          </a:bodyPr>
          <a:lstStyle/>
          <a:p>
            <a:pPr lvl="0" algn="just" rtl="1"/>
            <a:r>
              <a:rPr lang="fa-IR" b="1" dirty="0" smtClean="0">
                <a:cs typeface="B Zar" pitchFamily="2" charset="-78"/>
              </a:rPr>
              <a:t>حقوق </a:t>
            </a:r>
            <a:r>
              <a:rPr lang="fa-IR" b="1" dirty="0">
                <a:cs typeface="B Zar" pitchFamily="2" charset="-78"/>
              </a:rPr>
              <a:t>و مزایا </a:t>
            </a:r>
            <a:r>
              <a:rPr lang="fa-IR" dirty="0">
                <a:cs typeface="B Zar" pitchFamily="2" charset="-78"/>
              </a:rPr>
              <a:t>: </a:t>
            </a:r>
            <a:endParaRPr lang="fa-IR" dirty="0" smtClean="0">
              <a:cs typeface="B Zar" pitchFamily="2" charset="-78"/>
            </a:endParaRPr>
          </a:p>
          <a:p>
            <a:pPr lvl="1" algn="just"/>
            <a:r>
              <a:rPr lang="fa-IR" dirty="0" smtClean="0">
                <a:cs typeface="B Zar" pitchFamily="2" charset="-78"/>
              </a:rPr>
              <a:t>بر </a:t>
            </a:r>
            <a:r>
              <a:rPr lang="fa-IR" dirty="0">
                <a:cs typeface="B Zar" pitchFamily="2" charset="-78"/>
              </a:rPr>
              <a:t>اساس ضوابط موجود رشد 20 درصد در بخش حقوق و مزایا </a:t>
            </a:r>
            <a:r>
              <a:rPr lang="fa-IR" dirty="0" smtClean="0">
                <a:cs typeface="B Zar" pitchFamily="2" charset="-78"/>
              </a:rPr>
              <a:t>اعلام شده</a:t>
            </a:r>
          </a:p>
          <a:p>
            <a:pPr lvl="1" algn="just"/>
            <a:r>
              <a:rPr lang="fa-IR" dirty="0" smtClean="0">
                <a:cs typeface="B Zar" pitchFamily="2" charset="-78"/>
              </a:rPr>
              <a:t> </a:t>
            </a:r>
            <a:r>
              <a:rPr lang="fa-IR" dirty="0">
                <a:cs typeface="B Zar" pitchFamily="2" charset="-78"/>
              </a:rPr>
              <a:t>رشد رقم ابلاغی به استان 6 درصد اعلام </a:t>
            </a:r>
            <a:r>
              <a:rPr lang="fa-IR" dirty="0" smtClean="0">
                <a:cs typeface="B Zar" pitchFamily="2" charset="-78"/>
              </a:rPr>
              <a:t>شده</a:t>
            </a:r>
          </a:p>
          <a:p>
            <a:pPr lvl="1" algn="just"/>
            <a:r>
              <a:rPr lang="fa-IR" dirty="0" smtClean="0">
                <a:cs typeface="B Zar" pitchFamily="2" charset="-78"/>
              </a:rPr>
              <a:t>پیش </a:t>
            </a:r>
            <a:r>
              <a:rPr lang="fa-IR" dirty="0">
                <a:cs typeface="B Zar" pitchFamily="2" charset="-78"/>
              </a:rPr>
              <a:t>بینی عملکرد 12 ماهه سال 1393 دارای </a:t>
            </a:r>
            <a:r>
              <a:rPr lang="fa-IR" dirty="0" smtClean="0">
                <a:cs typeface="B Zar" pitchFamily="2" charset="-78"/>
              </a:rPr>
              <a:t>250 </a:t>
            </a:r>
            <a:r>
              <a:rPr lang="fa-IR" dirty="0">
                <a:cs typeface="B Zar" pitchFamily="2" charset="-78"/>
              </a:rPr>
              <a:t>میلیارد ریال </a:t>
            </a:r>
            <a:r>
              <a:rPr lang="fa-IR" dirty="0" smtClean="0">
                <a:cs typeface="B Zar" pitchFamily="2" charset="-78"/>
              </a:rPr>
              <a:t>             (حقوق و مزایا) کسری </a:t>
            </a:r>
            <a:r>
              <a:rPr lang="fa-IR" dirty="0">
                <a:cs typeface="B Zar" pitchFamily="2" charset="-78"/>
              </a:rPr>
              <a:t>اعتبار می باشد .</a:t>
            </a:r>
            <a:endParaRPr lang="en-US" dirty="0">
              <a:cs typeface="B Zar" pitchFamily="2" charset="-78"/>
            </a:endParaRPr>
          </a:p>
          <a:p>
            <a:pPr algn="just"/>
            <a:r>
              <a:rPr lang="fa-IR" b="1" dirty="0">
                <a:cs typeface="B Zar" pitchFamily="2" charset="-78"/>
              </a:rPr>
              <a:t>سایر هزینه ها </a:t>
            </a:r>
            <a:r>
              <a:rPr lang="fa-IR" b="1" dirty="0" smtClean="0">
                <a:cs typeface="B Zar" pitchFamily="2" charset="-78"/>
              </a:rPr>
              <a:t>:</a:t>
            </a:r>
          </a:p>
          <a:p>
            <a:pPr lvl="1" algn="just"/>
            <a:r>
              <a:rPr lang="fa-IR" dirty="0" smtClean="0">
                <a:cs typeface="B Zar" pitchFamily="2" charset="-78"/>
              </a:rPr>
              <a:t>نسبت </a:t>
            </a:r>
            <a:r>
              <a:rPr lang="fa-IR" dirty="0">
                <a:cs typeface="B Zar" pitchFamily="2" charset="-78"/>
              </a:rPr>
              <a:t>به سال قبل دارای رشد 18 درصد </a:t>
            </a:r>
            <a:endParaRPr lang="fa-IR" dirty="0" smtClean="0">
              <a:cs typeface="B Zar" pitchFamily="2" charset="-78"/>
            </a:endParaRPr>
          </a:p>
          <a:p>
            <a:pPr lvl="2" algn="just"/>
            <a:r>
              <a:rPr lang="fa-IR" dirty="0" smtClean="0">
                <a:cs typeface="B Zar" pitchFamily="2" charset="-78"/>
              </a:rPr>
              <a:t>رشد </a:t>
            </a:r>
            <a:r>
              <a:rPr lang="fa-IR" dirty="0">
                <a:cs typeface="B Zar" pitchFamily="2" charset="-78"/>
              </a:rPr>
              <a:t>هزینه های انرژی و سایر هزینه های </a:t>
            </a:r>
            <a:r>
              <a:rPr lang="fa-IR" dirty="0" smtClean="0">
                <a:cs typeface="B Zar" pitchFamily="2" charset="-78"/>
              </a:rPr>
              <a:t>اداری</a:t>
            </a:r>
          </a:p>
          <a:p>
            <a:pPr lvl="2" algn="just"/>
            <a:r>
              <a:rPr lang="fa-IR" dirty="0" smtClean="0">
                <a:cs typeface="B Zar" pitchFamily="2" charset="-78"/>
              </a:rPr>
              <a:t>اعتبارات </a:t>
            </a:r>
            <a:r>
              <a:rPr lang="fa-IR" dirty="0">
                <a:cs typeface="B Zar" pitchFamily="2" charset="-78"/>
              </a:rPr>
              <a:t>هزینه ای </a:t>
            </a:r>
            <a:r>
              <a:rPr lang="fa-IR" dirty="0" smtClean="0">
                <a:cs typeface="B Zar" pitchFamily="2" charset="-78"/>
              </a:rPr>
              <a:t>تحت </a:t>
            </a:r>
            <a:r>
              <a:rPr lang="fa-IR" dirty="0">
                <a:cs typeface="B Zar" pitchFamily="2" charset="-78"/>
              </a:rPr>
              <a:t>تاثیر مستقیم افزایش </a:t>
            </a:r>
            <a:r>
              <a:rPr lang="fa-IR" dirty="0" smtClean="0">
                <a:cs typeface="B Zar" pitchFamily="2" charset="-78"/>
              </a:rPr>
              <a:t>حقوق</a:t>
            </a:r>
          </a:p>
          <a:p>
            <a:pPr lvl="2" algn="just"/>
            <a:r>
              <a:rPr lang="fa-IR" dirty="0" smtClean="0">
                <a:cs typeface="B Zar" pitchFamily="2" charset="-78"/>
              </a:rPr>
              <a:t>بار </a:t>
            </a:r>
            <a:r>
              <a:rPr lang="fa-IR" dirty="0">
                <a:cs typeface="B Zar" pitchFamily="2" charset="-78"/>
              </a:rPr>
              <a:t>مالی </a:t>
            </a:r>
            <a:r>
              <a:rPr lang="fa-IR" dirty="0" smtClean="0">
                <a:cs typeface="B Zar" pitchFamily="2" charset="-78"/>
              </a:rPr>
              <a:t>ومطالبات </a:t>
            </a:r>
            <a:r>
              <a:rPr lang="fa-IR" dirty="0">
                <a:cs typeface="B Zar" pitchFamily="2" charset="-78"/>
              </a:rPr>
              <a:t>بازنشستگان و دیون سال 1392 </a:t>
            </a:r>
            <a:endParaRPr lang="fa-IR" dirty="0" smtClean="0">
              <a:cs typeface="B Zar" pitchFamily="2" charset="-78"/>
            </a:endParaRPr>
          </a:p>
          <a:p>
            <a:pPr lvl="2" algn="just"/>
            <a:r>
              <a:rPr lang="fa-IR" dirty="0" smtClean="0">
                <a:cs typeface="B Zar" pitchFamily="2" charset="-78"/>
              </a:rPr>
              <a:t>عدم </a:t>
            </a:r>
            <a:r>
              <a:rPr lang="fa-IR" dirty="0">
                <a:cs typeface="B Zar" pitchFamily="2" charset="-78"/>
              </a:rPr>
              <a:t>پیش بینی اعتبار بازنشستگان 1393 </a:t>
            </a:r>
          </a:p>
          <a:p>
            <a:pPr marL="914400" lvl="2" indent="0" algn="just">
              <a:buNone/>
            </a:pPr>
            <a:r>
              <a:rPr lang="fa-IR" dirty="0" smtClean="0">
                <a:cs typeface="B Zar" pitchFamily="2" charset="-78"/>
              </a:rPr>
              <a:t>کسری شدید و دستگاههای اجرایی را با مشکل مواجه ساخته است . </a:t>
            </a:r>
            <a:endParaRPr lang="en-US" dirty="0">
              <a:cs typeface="B Zar" pitchFamily="2" charset="-78"/>
            </a:endParaRPr>
          </a:p>
        </p:txBody>
      </p:sp>
    </p:spTree>
  </p:cSld>
  <p:clrMapOvr>
    <a:masterClrMapping/>
  </p:clrMapOvr>
  <p:transition spd="slow">
    <p:cover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4290"/>
            <a:ext cx="8964488" cy="1143000"/>
          </a:xfrm>
        </p:spPr>
        <p:txBody>
          <a:bodyPr>
            <a:noAutofit/>
          </a:bodyPr>
          <a:lstStyle/>
          <a:p>
            <a:r>
              <a:rPr lang="fa-IR" sz="2400" b="1" dirty="0">
                <a:cs typeface="B Zar" pitchFamily="2" charset="-78"/>
              </a:rPr>
              <a:t>مقایسه سهم اعتبارت هزینه ای سال 1393 آذربایجان شرقی با استان های </a:t>
            </a:r>
            <a:r>
              <a:rPr lang="fa-IR" sz="2400" b="1" dirty="0" smtClean="0">
                <a:cs typeface="B Zar" pitchFamily="2" charset="-78"/>
              </a:rPr>
              <a:t>همتراز</a:t>
            </a:r>
            <a:r>
              <a:rPr lang="en-US" sz="2400" dirty="0">
                <a:cs typeface="B Zar" pitchFamily="2" charset="-78"/>
              </a:rPr>
              <a:t/>
            </a:r>
            <a:br>
              <a:rPr lang="en-US" sz="2400" dirty="0">
                <a:cs typeface="B Zar" pitchFamily="2" charset="-78"/>
              </a:rPr>
            </a:br>
            <a:endParaRPr lang="en-US" sz="2400" dirty="0">
              <a:cs typeface="B Zar" pitchFamily="2" charset="-78"/>
            </a:endParaRPr>
          </a:p>
        </p:txBody>
      </p:sp>
      <p:graphicFrame>
        <p:nvGraphicFramePr>
          <p:cNvPr id="4" name="Table 3"/>
          <p:cNvGraphicFramePr>
            <a:graphicFrameLocks noGrp="1"/>
          </p:cNvGraphicFramePr>
          <p:nvPr>
            <p:extLst>
              <p:ext uri="{D42A27DB-BD31-4B8C-83A1-F6EECF244321}">
                <p14:modId xmlns:p14="http://schemas.microsoft.com/office/powerpoint/2010/main" val="2007046524"/>
              </p:ext>
            </p:extLst>
          </p:nvPr>
        </p:nvGraphicFramePr>
        <p:xfrm>
          <a:off x="357158" y="1214423"/>
          <a:ext cx="8501121" cy="4857784"/>
        </p:xfrm>
        <a:graphic>
          <a:graphicData uri="http://schemas.openxmlformats.org/drawingml/2006/table">
            <a:tbl>
              <a:tblPr/>
              <a:tblGrid>
                <a:gridCol w="1443927"/>
                <a:gridCol w="1624419"/>
                <a:gridCol w="1552221"/>
                <a:gridCol w="1895154"/>
                <a:gridCol w="1985400"/>
              </a:tblGrid>
              <a:tr h="1387939">
                <a:tc>
                  <a:txBody>
                    <a:bodyPr/>
                    <a:lstStyle/>
                    <a:p>
                      <a:pPr marL="0" marR="0" algn="ctr" rtl="1">
                        <a:spcBef>
                          <a:spcPts val="0"/>
                        </a:spcBef>
                        <a:spcAft>
                          <a:spcPts val="0"/>
                        </a:spcAft>
                      </a:pPr>
                      <a:r>
                        <a:rPr lang="fa-IR" sz="2400" dirty="0">
                          <a:solidFill>
                            <a:srgbClr val="00FFFF"/>
                          </a:solidFill>
                          <a:latin typeface="F_Nazanin"/>
                          <a:ea typeface="Times New Roman"/>
                          <a:cs typeface="B Titr" pitchFamily="2" charset="-78"/>
                        </a:rPr>
                        <a:t>نسبت سایر به حقوق</a:t>
                      </a:r>
                      <a:endParaRPr lang="en-US" sz="1800" dirty="0">
                        <a:solidFill>
                          <a:srgbClr val="00FFFF"/>
                        </a:solidFill>
                        <a:latin typeface="Times New Roman"/>
                        <a:ea typeface="Times New Roman"/>
                        <a:cs typeface="B Titr" pitchFamily="2" charset="-78"/>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spcBef>
                          <a:spcPts val="0"/>
                        </a:spcBef>
                        <a:spcAft>
                          <a:spcPts val="0"/>
                        </a:spcAft>
                      </a:pPr>
                      <a:r>
                        <a:rPr lang="fa-IR" sz="2400">
                          <a:latin typeface="F_Nazanin"/>
                          <a:ea typeface="Times New Roman"/>
                          <a:cs typeface="B Titr" pitchFamily="2" charset="-78"/>
                        </a:rPr>
                        <a:t>سهم از سایر (کشور )</a:t>
                      </a:r>
                      <a:endParaRPr lang="en-US" sz="1800">
                        <a:latin typeface="Times New Roman"/>
                        <a:ea typeface="Times New Roman"/>
                        <a:cs typeface="B Titr" pitchFamily="2" charset="-78"/>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spcBef>
                          <a:spcPts val="0"/>
                        </a:spcBef>
                        <a:spcAft>
                          <a:spcPts val="0"/>
                        </a:spcAft>
                      </a:pPr>
                      <a:r>
                        <a:rPr lang="fa-IR" sz="2400" dirty="0">
                          <a:latin typeface="F_Nazanin"/>
                          <a:ea typeface="Times New Roman"/>
                          <a:cs typeface="B Titr" pitchFamily="2" charset="-78"/>
                        </a:rPr>
                        <a:t>سهم از حقوق ( کشور)</a:t>
                      </a:r>
                      <a:endParaRPr lang="en-US" sz="1800" dirty="0">
                        <a:latin typeface="Times New Roman"/>
                        <a:ea typeface="Times New Roman"/>
                        <a:cs typeface="B Titr" pitchFamily="2" charset="-78"/>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spcBef>
                          <a:spcPts val="0"/>
                        </a:spcBef>
                        <a:spcAft>
                          <a:spcPts val="0"/>
                        </a:spcAft>
                      </a:pPr>
                      <a:r>
                        <a:rPr lang="fa-IR" sz="2400" dirty="0">
                          <a:latin typeface="F_Nazanin"/>
                          <a:ea typeface="Times New Roman"/>
                          <a:cs typeface="B Titr" pitchFamily="2" charset="-78"/>
                        </a:rPr>
                        <a:t>سهم از هزینه </a:t>
                      </a:r>
                      <a:r>
                        <a:rPr lang="fa-IR" sz="2400" dirty="0" smtClean="0">
                          <a:latin typeface="F_Nazanin"/>
                          <a:ea typeface="Times New Roman"/>
                          <a:cs typeface="B Titr" pitchFamily="2" charset="-78"/>
                        </a:rPr>
                        <a:t>ای</a:t>
                      </a:r>
                    </a:p>
                    <a:p>
                      <a:pPr marL="0" marR="0" algn="ctr" rtl="1">
                        <a:spcBef>
                          <a:spcPts val="0"/>
                        </a:spcBef>
                        <a:spcAft>
                          <a:spcPts val="0"/>
                        </a:spcAft>
                      </a:pPr>
                      <a:r>
                        <a:rPr lang="fa-IR" sz="2400" dirty="0" smtClean="0">
                          <a:latin typeface="F_Nazanin"/>
                          <a:ea typeface="Times New Roman"/>
                          <a:cs typeface="B Titr" pitchFamily="2" charset="-78"/>
                        </a:rPr>
                        <a:t> </a:t>
                      </a:r>
                      <a:r>
                        <a:rPr lang="fa-IR" sz="2400" dirty="0">
                          <a:latin typeface="F_Nazanin"/>
                          <a:ea typeface="Times New Roman"/>
                          <a:cs typeface="B Titr" pitchFamily="2" charset="-78"/>
                        </a:rPr>
                        <a:t>( کل کشور)</a:t>
                      </a:r>
                      <a:endParaRPr lang="en-US" sz="1800" dirty="0">
                        <a:latin typeface="Times New Roman"/>
                        <a:ea typeface="Times New Roman"/>
                        <a:cs typeface="B Titr" pitchFamily="2" charset="-78"/>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spcBef>
                          <a:spcPts val="0"/>
                        </a:spcBef>
                        <a:spcAft>
                          <a:spcPts val="0"/>
                        </a:spcAft>
                      </a:pPr>
                      <a:r>
                        <a:rPr lang="fa-IR" sz="2400" dirty="0">
                          <a:latin typeface="F_Nazanin"/>
                          <a:ea typeface="Times New Roman"/>
                          <a:cs typeface="B Titr" pitchFamily="2" charset="-78"/>
                        </a:rPr>
                        <a:t>عنوان</a:t>
                      </a:r>
                      <a:endParaRPr lang="en-US" sz="1800" dirty="0">
                        <a:latin typeface="Times New Roman"/>
                        <a:ea typeface="Times New Roman"/>
                        <a:cs typeface="B Titr" pitchFamily="2" charset="-78"/>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693969">
                <a:tc>
                  <a:txBody>
                    <a:bodyPr/>
                    <a:lstStyle/>
                    <a:p>
                      <a:pPr marL="0" marR="0" algn="ctr" rtl="1">
                        <a:spcBef>
                          <a:spcPts val="0"/>
                        </a:spcBef>
                        <a:spcAft>
                          <a:spcPts val="0"/>
                        </a:spcAft>
                      </a:pPr>
                      <a:r>
                        <a:rPr lang="fa-IR" sz="3200" b="1" dirty="0" smtClean="0">
                          <a:latin typeface="F_Nazanin"/>
                          <a:ea typeface="Times New Roman"/>
                          <a:cs typeface="B Zar" pitchFamily="2" charset="-78"/>
                        </a:rPr>
                        <a:t>96.78</a:t>
                      </a:r>
                      <a:endParaRPr lang="en-US" sz="2400" b="1" dirty="0">
                        <a:latin typeface="Times New Roman"/>
                        <a:ea typeface="Times New Roman"/>
                        <a:cs typeface="B Zar" pitchFamily="2" charset="-78"/>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rtl="1">
                        <a:spcBef>
                          <a:spcPts val="0"/>
                        </a:spcBef>
                        <a:spcAft>
                          <a:spcPts val="0"/>
                        </a:spcAft>
                      </a:pPr>
                      <a:r>
                        <a:rPr lang="fa-IR" sz="3200" b="1" dirty="0" smtClean="0">
                          <a:latin typeface="F_Nazanin"/>
                          <a:ea typeface="Times New Roman"/>
                          <a:cs typeface="B Zar" pitchFamily="2" charset="-78"/>
                        </a:rPr>
                        <a:t>3.86</a:t>
                      </a:r>
                      <a:endParaRPr lang="en-US" sz="2400" b="1" dirty="0">
                        <a:latin typeface="Times New Roman"/>
                        <a:ea typeface="Times New Roman"/>
                        <a:cs typeface="B Zar" pitchFamily="2" charset="-78"/>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rtl="1">
                        <a:spcBef>
                          <a:spcPts val="0"/>
                        </a:spcBef>
                        <a:spcAft>
                          <a:spcPts val="0"/>
                        </a:spcAft>
                      </a:pPr>
                      <a:r>
                        <a:rPr lang="fa-IR" sz="3200" b="1" dirty="0" smtClean="0">
                          <a:latin typeface="F_Nazanin"/>
                          <a:ea typeface="Times New Roman"/>
                          <a:cs typeface="B Zar" pitchFamily="2" charset="-78"/>
                        </a:rPr>
                        <a:t>4.23</a:t>
                      </a:r>
                      <a:endParaRPr lang="en-US" sz="2400" b="1" dirty="0">
                        <a:latin typeface="Times New Roman"/>
                        <a:ea typeface="Times New Roman"/>
                        <a:cs typeface="B Zar" pitchFamily="2" charset="-78"/>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rtl="1">
                        <a:spcBef>
                          <a:spcPts val="0"/>
                        </a:spcBef>
                        <a:spcAft>
                          <a:spcPts val="0"/>
                        </a:spcAft>
                      </a:pPr>
                      <a:r>
                        <a:rPr lang="fa-IR" sz="3200" b="1" dirty="0">
                          <a:latin typeface="F_Nazanin"/>
                          <a:ea typeface="Times New Roman"/>
                          <a:cs typeface="B Zar" pitchFamily="2" charset="-78"/>
                        </a:rPr>
                        <a:t>4</a:t>
                      </a:r>
                      <a:endParaRPr lang="en-US" sz="2400" b="1" dirty="0">
                        <a:latin typeface="Times New Roman"/>
                        <a:ea typeface="Times New Roman"/>
                        <a:cs typeface="B Zar" pitchFamily="2" charset="-78"/>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c>
                  <a:txBody>
                    <a:bodyPr/>
                    <a:lstStyle/>
                    <a:p>
                      <a:pPr marL="0" marR="0" algn="ctr" rtl="1">
                        <a:spcBef>
                          <a:spcPts val="0"/>
                        </a:spcBef>
                        <a:spcAft>
                          <a:spcPts val="0"/>
                        </a:spcAft>
                      </a:pPr>
                      <a:r>
                        <a:rPr lang="fa-IR" sz="2400" b="1" dirty="0">
                          <a:latin typeface="F_Nazanin"/>
                          <a:ea typeface="Times New Roman"/>
                          <a:cs typeface="B Zar" pitchFamily="2" charset="-78"/>
                        </a:rPr>
                        <a:t>آذربایجان شرقی</a:t>
                      </a:r>
                      <a:endParaRPr lang="en-US" sz="1800" b="1" dirty="0">
                        <a:latin typeface="Times New Roman"/>
                        <a:ea typeface="Times New Roman"/>
                        <a:cs typeface="B Zar" pitchFamily="2" charset="-78"/>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FF"/>
                    </a:solidFill>
                  </a:tcPr>
                </a:tc>
              </a:tr>
              <a:tr h="693969">
                <a:tc>
                  <a:txBody>
                    <a:bodyPr/>
                    <a:lstStyle/>
                    <a:p>
                      <a:pPr marL="0" marR="0" algn="ctr" rtl="1">
                        <a:spcBef>
                          <a:spcPts val="0"/>
                        </a:spcBef>
                        <a:spcAft>
                          <a:spcPts val="0"/>
                        </a:spcAft>
                      </a:pPr>
                      <a:r>
                        <a:rPr lang="fa-IR" sz="2400" b="1" dirty="0" smtClean="0">
                          <a:latin typeface="Times New Roman"/>
                          <a:ea typeface="Times New Roman"/>
                          <a:cs typeface="B Zar" pitchFamily="2" charset="-78"/>
                        </a:rPr>
                        <a:t>92.65</a:t>
                      </a:r>
                      <a:endParaRPr lang="en-US" sz="2400" b="1" dirty="0">
                        <a:latin typeface="Times New Roman"/>
                        <a:ea typeface="Times New Roman"/>
                        <a:cs typeface="B Zar" pitchFamily="2" charset="-78"/>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2400" b="1" dirty="0" smtClean="0">
                          <a:latin typeface="Times New Roman"/>
                          <a:ea typeface="Times New Roman"/>
                          <a:cs typeface="B Zar" pitchFamily="2" charset="-78"/>
                        </a:rPr>
                        <a:t>4.81</a:t>
                      </a:r>
                      <a:endParaRPr lang="en-US" sz="2400" b="1" dirty="0">
                        <a:latin typeface="Times New Roman"/>
                        <a:ea typeface="Times New Roman"/>
                        <a:cs typeface="B Zar" pitchFamily="2" charset="-78"/>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2400" b="1" dirty="0" smtClean="0">
                          <a:latin typeface="Times New Roman"/>
                          <a:ea typeface="Times New Roman"/>
                          <a:cs typeface="B Zar" pitchFamily="2" charset="-78"/>
                        </a:rPr>
                        <a:t>5.5</a:t>
                      </a:r>
                      <a:endParaRPr lang="en-US" sz="2400" b="1" dirty="0">
                        <a:latin typeface="Times New Roman"/>
                        <a:ea typeface="Times New Roman"/>
                        <a:cs typeface="B Zar" pitchFamily="2" charset="-78"/>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2400" b="1" dirty="0" smtClean="0">
                          <a:latin typeface="Times New Roman"/>
                          <a:ea typeface="Times New Roman"/>
                          <a:cs typeface="B Zar" pitchFamily="2" charset="-78"/>
                        </a:rPr>
                        <a:t>5.15</a:t>
                      </a:r>
                      <a:endParaRPr lang="en-US" sz="2400" b="1" dirty="0">
                        <a:latin typeface="Times New Roman"/>
                        <a:ea typeface="Times New Roman"/>
                        <a:cs typeface="B Zar" pitchFamily="2" charset="-78"/>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2400" b="1" dirty="0">
                          <a:latin typeface="F_Nazanin"/>
                          <a:ea typeface="Times New Roman"/>
                          <a:cs typeface="B Zar" pitchFamily="2" charset="-78"/>
                        </a:rPr>
                        <a:t>اصفهان</a:t>
                      </a:r>
                      <a:endParaRPr lang="en-US" sz="1800" b="1" dirty="0">
                        <a:latin typeface="Times New Roman"/>
                        <a:ea typeface="Times New Roman"/>
                        <a:cs typeface="B Zar" pitchFamily="2" charset="-78"/>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3969">
                <a:tc>
                  <a:txBody>
                    <a:bodyPr/>
                    <a:lstStyle/>
                    <a:p>
                      <a:pPr marL="0" marR="0" algn="ctr" rtl="1">
                        <a:spcBef>
                          <a:spcPts val="0"/>
                        </a:spcBef>
                        <a:spcAft>
                          <a:spcPts val="0"/>
                        </a:spcAft>
                      </a:pPr>
                      <a:r>
                        <a:rPr lang="fa-IR" sz="2400" b="1" dirty="0" smtClean="0">
                          <a:latin typeface="Times New Roman"/>
                          <a:ea typeface="Times New Roman"/>
                          <a:cs typeface="B Zar" pitchFamily="2" charset="-78"/>
                        </a:rPr>
                        <a:t>109.73</a:t>
                      </a:r>
                      <a:endParaRPr lang="en-US" sz="2400" b="1" dirty="0">
                        <a:latin typeface="Times New Roman"/>
                        <a:ea typeface="Times New Roman"/>
                        <a:cs typeface="B Zar" pitchFamily="2" charset="-78"/>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2400" b="1" dirty="0" smtClean="0">
                          <a:latin typeface="Times New Roman"/>
                          <a:ea typeface="Times New Roman"/>
                          <a:cs typeface="B Zar" pitchFamily="2" charset="-78"/>
                        </a:rPr>
                        <a:t>6.11</a:t>
                      </a:r>
                      <a:endParaRPr lang="en-US" sz="2400" b="1" dirty="0">
                        <a:latin typeface="Times New Roman"/>
                        <a:ea typeface="Times New Roman"/>
                        <a:cs typeface="B Zar" pitchFamily="2" charset="-78"/>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2400" b="1" dirty="0" smtClean="0">
                          <a:latin typeface="Times New Roman"/>
                          <a:ea typeface="Times New Roman"/>
                          <a:cs typeface="B Zar" pitchFamily="2" charset="-78"/>
                        </a:rPr>
                        <a:t>5.9</a:t>
                      </a:r>
                      <a:endParaRPr lang="en-US" sz="2400" b="1" dirty="0">
                        <a:latin typeface="Times New Roman"/>
                        <a:ea typeface="Times New Roman"/>
                        <a:cs typeface="B Zar" pitchFamily="2" charset="-78"/>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2400" b="1" dirty="0" smtClean="0">
                          <a:latin typeface="Times New Roman"/>
                          <a:ea typeface="Times New Roman"/>
                          <a:cs typeface="B Zar" pitchFamily="2" charset="-78"/>
                        </a:rPr>
                        <a:t>6</a:t>
                      </a:r>
                      <a:endParaRPr lang="en-US" sz="2400" b="1" dirty="0">
                        <a:latin typeface="Times New Roman"/>
                        <a:ea typeface="Times New Roman"/>
                        <a:cs typeface="B Zar" pitchFamily="2" charset="-78"/>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2400" b="1" dirty="0">
                          <a:latin typeface="F_Nazanin"/>
                          <a:ea typeface="Times New Roman"/>
                          <a:cs typeface="B Zar" pitchFamily="2" charset="-78"/>
                        </a:rPr>
                        <a:t>فارس</a:t>
                      </a:r>
                      <a:endParaRPr lang="en-US" sz="1800" b="1" dirty="0">
                        <a:latin typeface="Times New Roman"/>
                        <a:ea typeface="Times New Roman"/>
                        <a:cs typeface="B Zar" pitchFamily="2" charset="-78"/>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3969">
                <a:tc>
                  <a:txBody>
                    <a:bodyPr/>
                    <a:lstStyle/>
                    <a:p>
                      <a:pPr marL="0" marR="0" algn="ctr" rtl="1">
                        <a:spcBef>
                          <a:spcPts val="0"/>
                        </a:spcBef>
                        <a:spcAft>
                          <a:spcPts val="0"/>
                        </a:spcAft>
                      </a:pPr>
                      <a:r>
                        <a:rPr lang="fa-IR" sz="2400" b="1" dirty="0" smtClean="0">
                          <a:latin typeface="Times New Roman"/>
                          <a:ea typeface="Times New Roman"/>
                          <a:cs typeface="B Zar" pitchFamily="2" charset="-78"/>
                        </a:rPr>
                        <a:t>103.85</a:t>
                      </a: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2400" b="1" dirty="0" smtClean="0">
                          <a:latin typeface="Times New Roman"/>
                          <a:ea typeface="Times New Roman"/>
                          <a:cs typeface="B Zar" pitchFamily="2" charset="-78"/>
                        </a:rPr>
                        <a:t>5.65</a:t>
                      </a:r>
                      <a:endParaRPr lang="en-US" sz="2400" b="1" dirty="0">
                        <a:latin typeface="Times New Roman"/>
                        <a:ea typeface="Times New Roman"/>
                        <a:cs typeface="B Zar" pitchFamily="2" charset="-78"/>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2400" b="1" dirty="0" smtClean="0">
                          <a:latin typeface="Times New Roman"/>
                          <a:ea typeface="Times New Roman"/>
                          <a:cs typeface="B Zar" pitchFamily="2" charset="-78"/>
                        </a:rPr>
                        <a:t>5.77</a:t>
                      </a:r>
                      <a:endParaRPr lang="en-US" sz="2400" b="1" dirty="0">
                        <a:latin typeface="Times New Roman"/>
                        <a:ea typeface="Times New Roman"/>
                        <a:cs typeface="B Zar" pitchFamily="2" charset="-78"/>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2400" b="1" dirty="0" smtClean="0">
                          <a:latin typeface="Times New Roman"/>
                          <a:ea typeface="Times New Roman"/>
                          <a:cs typeface="B Zar" pitchFamily="2" charset="-78"/>
                        </a:rPr>
                        <a:t>5.7</a:t>
                      </a:r>
                      <a:endParaRPr lang="en-US" sz="2400" b="1" dirty="0">
                        <a:latin typeface="Times New Roman"/>
                        <a:ea typeface="Times New Roman"/>
                        <a:cs typeface="B Zar" pitchFamily="2" charset="-78"/>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2400" b="1" dirty="0">
                          <a:latin typeface="F_Nazanin"/>
                          <a:ea typeface="Times New Roman"/>
                          <a:cs typeface="B Zar" pitchFamily="2" charset="-78"/>
                        </a:rPr>
                        <a:t>مازندران</a:t>
                      </a:r>
                      <a:endParaRPr lang="en-US" sz="1800" b="1" dirty="0">
                        <a:latin typeface="Times New Roman"/>
                        <a:ea typeface="Times New Roman"/>
                        <a:cs typeface="B Zar" pitchFamily="2" charset="-78"/>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93969">
                <a:tc>
                  <a:txBody>
                    <a:bodyPr/>
                    <a:lstStyle/>
                    <a:p>
                      <a:pPr marL="0" marR="0" algn="ctr" rtl="1">
                        <a:spcBef>
                          <a:spcPts val="0"/>
                        </a:spcBef>
                        <a:spcAft>
                          <a:spcPts val="0"/>
                        </a:spcAft>
                      </a:pPr>
                      <a:r>
                        <a:rPr lang="fa-IR" sz="3200" b="1">
                          <a:latin typeface="F_Nazanin"/>
                          <a:ea typeface="Times New Roman"/>
                          <a:cs typeface="B Zar" pitchFamily="2" charset="-78"/>
                        </a:rPr>
                        <a:t>106</a:t>
                      </a:r>
                      <a:endParaRPr lang="en-US" sz="2400" b="1">
                        <a:latin typeface="Times New Roman"/>
                        <a:ea typeface="Times New Roman"/>
                        <a:cs typeface="B Zar" pitchFamily="2" charset="-78"/>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3200" b="1" dirty="0">
                          <a:latin typeface="F_Nazanin"/>
                          <a:ea typeface="Times New Roman"/>
                          <a:cs typeface="B Zar" pitchFamily="2" charset="-78"/>
                        </a:rPr>
                        <a:t>100</a:t>
                      </a:r>
                      <a:endParaRPr lang="en-US" sz="2400" b="1" dirty="0">
                        <a:latin typeface="Times New Roman"/>
                        <a:ea typeface="Times New Roman"/>
                        <a:cs typeface="B Zar" pitchFamily="2" charset="-78"/>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3200" b="1">
                          <a:latin typeface="F_Nazanin"/>
                          <a:ea typeface="Times New Roman"/>
                          <a:cs typeface="B Zar" pitchFamily="2" charset="-78"/>
                        </a:rPr>
                        <a:t>100</a:t>
                      </a:r>
                      <a:endParaRPr lang="en-US" sz="2400" b="1">
                        <a:latin typeface="Times New Roman"/>
                        <a:ea typeface="Times New Roman"/>
                        <a:cs typeface="B Zar" pitchFamily="2" charset="-78"/>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3200" b="1" dirty="0">
                          <a:latin typeface="F_Nazanin"/>
                          <a:ea typeface="Times New Roman"/>
                          <a:cs typeface="B Zar" pitchFamily="2" charset="-78"/>
                        </a:rPr>
                        <a:t>100</a:t>
                      </a:r>
                      <a:endParaRPr lang="en-US" sz="2400" b="1" dirty="0">
                        <a:latin typeface="Times New Roman"/>
                        <a:ea typeface="Times New Roman"/>
                        <a:cs typeface="B Zar" pitchFamily="2" charset="-78"/>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2400" b="1" dirty="0">
                          <a:latin typeface="F_Nazanin"/>
                          <a:ea typeface="Times New Roman"/>
                          <a:cs typeface="B Zar" pitchFamily="2" charset="-78"/>
                        </a:rPr>
                        <a:t>کل کشور</a:t>
                      </a:r>
                      <a:endParaRPr lang="en-US" sz="1800" b="1" dirty="0">
                        <a:latin typeface="Times New Roman"/>
                        <a:ea typeface="Times New Roman"/>
                        <a:cs typeface="B Zar" pitchFamily="2" charset="-78"/>
                      </a:endParaRPr>
                    </a:p>
                  </a:txBody>
                  <a:tcPr marL="68580" marR="68580" marT="0" marB="0" anchor="ctr" anchorCtr="1">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p:cover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2984"/>
            <a:ext cx="8543956" cy="4525963"/>
          </a:xfrm>
        </p:spPr>
        <p:txBody>
          <a:bodyPr/>
          <a:lstStyle/>
          <a:p>
            <a:pPr algn="just">
              <a:buNone/>
            </a:pPr>
            <a:r>
              <a:rPr lang="fa-IR" sz="3600" dirty="0" smtClean="0">
                <a:cs typeface="B Zar" panose="00000400000000000000" pitchFamily="2" charset="-78"/>
              </a:rPr>
              <a:t>   بررسی </a:t>
            </a:r>
            <a:r>
              <a:rPr lang="fa-IR" sz="3600" dirty="0">
                <a:cs typeface="B Zar" panose="00000400000000000000" pitchFamily="2" charset="-78"/>
              </a:rPr>
              <a:t>جدول فوق نشان می دهد : سایر اعتبارات هزینه ای که اصولا تابعی از حقوق و مزایا می باشد در استان آذربایجان شرقی نه تنها از میانگین کل کشور (106) کمتر است  ، بلکه از برخی استانهای همطراز نیز پایین </a:t>
            </a:r>
            <a:r>
              <a:rPr lang="fa-IR" sz="3600" dirty="0" smtClean="0">
                <a:cs typeface="B Zar" panose="00000400000000000000" pitchFamily="2" charset="-78"/>
              </a:rPr>
              <a:t>است</a:t>
            </a:r>
          </a:p>
          <a:p>
            <a:pPr algn="just">
              <a:buNone/>
            </a:pPr>
            <a:r>
              <a:rPr lang="fa-IR" sz="3600" dirty="0" smtClean="0">
                <a:cs typeface="B Zar" panose="00000400000000000000" pitchFamily="2" charset="-78"/>
              </a:rPr>
              <a:t> </a:t>
            </a:r>
            <a:r>
              <a:rPr lang="fa-IR" sz="3600" dirty="0">
                <a:cs typeface="B Zar" panose="00000400000000000000" pitchFamily="2" charset="-78"/>
              </a:rPr>
              <a:t>چنانکه این نسبت در استانهای فارس </a:t>
            </a:r>
            <a:r>
              <a:rPr lang="fa-IR" sz="3600" dirty="0" smtClean="0">
                <a:cs typeface="B Zar" panose="00000400000000000000" pitchFamily="2" charset="-78"/>
              </a:rPr>
              <a:t>109.73 </a:t>
            </a:r>
            <a:r>
              <a:rPr lang="fa-IR" sz="3600" dirty="0">
                <a:cs typeface="B Zar" panose="00000400000000000000" pitchFamily="2" charset="-78"/>
              </a:rPr>
              <a:t>و مازندران </a:t>
            </a:r>
            <a:r>
              <a:rPr lang="fa-IR" sz="3600" dirty="0" smtClean="0">
                <a:cs typeface="B Zar" panose="00000400000000000000" pitchFamily="2" charset="-78"/>
              </a:rPr>
              <a:t>103.85 </a:t>
            </a:r>
            <a:r>
              <a:rPr lang="fa-IR" sz="3600" dirty="0">
                <a:cs typeface="B Zar" panose="00000400000000000000" pitchFamily="2" charset="-78"/>
              </a:rPr>
              <a:t>می باشد </a:t>
            </a:r>
            <a:r>
              <a:rPr lang="fa-IR" sz="3600" dirty="0" smtClean="0">
                <a:cs typeface="B Zar" panose="00000400000000000000" pitchFamily="2" charset="-78"/>
              </a:rPr>
              <a:t>.</a:t>
            </a:r>
          </a:p>
          <a:p>
            <a:pPr algn="just">
              <a:buNone/>
            </a:pPr>
            <a:r>
              <a:rPr lang="fa-IR" sz="3600" dirty="0" smtClean="0">
                <a:cs typeface="B Zar" panose="00000400000000000000" pitchFamily="2" charset="-78"/>
              </a:rPr>
              <a:t>این </a:t>
            </a:r>
            <a:r>
              <a:rPr lang="fa-IR" sz="3600" dirty="0">
                <a:cs typeface="B Zar" panose="00000400000000000000" pitchFamily="2" charset="-78"/>
              </a:rPr>
              <a:t>استان علیرغم سهم </a:t>
            </a:r>
            <a:r>
              <a:rPr lang="fa-IR" sz="3600" dirty="0" smtClean="0">
                <a:cs typeface="B Zar" panose="00000400000000000000" pitchFamily="2" charset="-78"/>
              </a:rPr>
              <a:t>4.23 </a:t>
            </a:r>
            <a:r>
              <a:rPr lang="fa-IR" sz="3600" dirty="0">
                <a:cs typeface="B Zar" panose="00000400000000000000" pitchFamily="2" charset="-78"/>
              </a:rPr>
              <a:t>درصد از حقوق و مزایای کل کشور در بخش سایر اعتبارات هزینه ای دارای سهمی معادل </a:t>
            </a:r>
            <a:r>
              <a:rPr lang="fa-IR" sz="3600" dirty="0" smtClean="0">
                <a:cs typeface="B Zar" panose="00000400000000000000" pitchFamily="2" charset="-78"/>
              </a:rPr>
              <a:t>3.86 </a:t>
            </a:r>
            <a:r>
              <a:rPr lang="fa-IR" sz="3600" dirty="0">
                <a:cs typeface="B Zar" panose="00000400000000000000" pitchFamily="2" charset="-78"/>
              </a:rPr>
              <a:t>درصد می باشد</a:t>
            </a:r>
            <a:endParaRPr lang="en-US" sz="3600" dirty="0">
              <a:cs typeface="B Zar" panose="00000400000000000000" pitchFamily="2" charset="-78"/>
            </a:endParaRPr>
          </a:p>
          <a:p>
            <a:pPr algn="r"/>
            <a:endParaRPr lang="en-US" sz="3600" dirty="0">
              <a:cs typeface="B Zar" panose="00000400000000000000" pitchFamily="2" charset="-78"/>
            </a:endParaRPr>
          </a:p>
        </p:txBody>
      </p:sp>
    </p:spTree>
  </p:cSld>
  <p:clrMapOvr>
    <a:masterClrMapping/>
  </p:clrMapOvr>
  <p:transition spd="slow">
    <p:cover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7158" y="214290"/>
            <a:ext cx="8229600" cy="1143000"/>
          </a:xfrm>
        </p:spPr>
        <p:txBody>
          <a:bodyPr>
            <a:noAutofit/>
          </a:bodyPr>
          <a:lstStyle/>
          <a:p>
            <a:r>
              <a:rPr lang="fa-IR" sz="2800" dirty="0" smtClean="0">
                <a:cs typeface="B Titr" pitchFamily="2" charset="-78"/>
              </a:rPr>
              <a:t>اعتبارات هزینه ای استان از سال 1383 تا 1392  </a:t>
            </a:r>
            <a:r>
              <a:rPr lang="fa-IR" sz="2400" dirty="0" smtClean="0">
                <a:cs typeface="B Titr" pitchFamily="2" charset="-78"/>
              </a:rPr>
              <a:t>(میلیارد ریال)</a:t>
            </a:r>
            <a:r>
              <a:rPr lang="en-US" sz="3200" dirty="0"/>
              <a:t/>
            </a:r>
            <a:br>
              <a:rPr lang="en-US" sz="3200" dirty="0"/>
            </a:br>
            <a:endParaRPr lang="en-US" sz="3200" dirty="0"/>
          </a:p>
        </p:txBody>
      </p:sp>
      <p:graphicFrame>
        <p:nvGraphicFramePr>
          <p:cNvPr id="10" name="Chart 9"/>
          <p:cNvGraphicFramePr/>
          <p:nvPr/>
        </p:nvGraphicFramePr>
        <p:xfrm>
          <a:off x="500034" y="1071546"/>
          <a:ext cx="8215370" cy="4572032"/>
        </p:xfrm>
        <a:graphic>
          <a:graphicData uri="http://schemas.openxmlformats.org/drawingml/2006/chart">
            <c:chart xmlns:c="http://schemas.openxmlformats.org/drawingml/2006/chart" xmlns:r="http://schemas.openxmlformats.org/officeDocument/2006/relationships" r:id="rId2"/>
          </a:graphicData>
        </a:graphic>
      </p:graphicFrame>
      <p:sp>
        <p:nvSpPr>
          <p:cNvPr id="11" name="Title 1"/>
          <p:cNvSpPr txBox="1">
            <a:spLocks/>
          </p:cNvSpPr>
          <p:nvPr/>
        </p:nvSpPr>
        <p:spPr>
          <a:xfrm>
            <a:off x="428596" y="5572140"/>
            <a:ext cx="8229600" cy="85724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b="1" i="0" u="none" strike="noStrike" kern="1200" cap="none" spc="0" normalizeH="0" baseline="0" noProof="0" dirty="0" smtClean="0">
                <a:ln>
                  <a:noFill/>
                </a:ln>
                <a:solidFill>
                  <a:srgbClr val="002060"/>
                </a:solidFill>
                <a:effectLst/>
                <a:uLnTx/>
                <a:uFillTx/>
                <a:latin typeface="+mj-lt"/>
                <a:ea typeface="+mj-ea"/>
                <a:cs typeface="B Zar" panose="00000400000000000000" pitchFamily="2" charset="-78"/>
              </a:rPr>
              <a:t>کاهش اعتبارات هزینه ای از سال 87 ناشی از ملی شدن اعتبارات هزینه ای آموزش و پرورش،       بنیاد شهید و در سال 91 امور مالیاتی و گمرک بوده است.</a:t>
            </a:r>
            <a:endParaRPr kumimoji="0" lang="en-US" b="1" i="0" u="none" strike="noStrike" kern="1200" cap="none" spc="0" normalizeH="0" baseline="0" noProof="0" dirty="0" smtClean="0">
              <a:ln>
                <a:noFill/>
              </a:ln>
              <a:solidFill>
                <a:srgbClr val="002060"/>
              </a:solidFill>
              <a:effectLst/>
              <a:uLnTx/>
              <a:uFillTx/>
              <a:latin typeface="+mj-lt"/>
              <a:ea typeface="+mj-ea"/>
              <a:cs typeface="B Zar" panose="00000400000000000000" pitchFamily="2" charset="-78"/>
            </a:endParaRPr>
          </a:p>
        </p:txBody>
      </p:sp>
    </p:spTree>
  </p:cSld>
  <p:clrMapOvr>
    <a:masterClrMapping/>
  </p:clrMapOvr>
  <p:transition spd="slow">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cstate="print"/>
          <a:srcRect/>
          <a:stretch>
            <a:fillRect/>
          </a:stretch>
        </p:blipFill>
        <p:spPr bwMode="auto">
          <a:xfrm>
            <a:off x="34925" y="0"/>
            <a:ext cx="7754938" cy="6750050"/>
          </a:xfrm>
          <a:prstGeom prst="rect">
            <a:avLst/>
          </a:prstGeom>
          <a:noFill/>
          <a:ln w="9525">
            <a:noFill/>
            <a:miter lim="800000"/>
            <a:headEnd/>
            <a:tailEnd/>
          </a:ln>
        </p:spPr>
      </p:pic>
      <p:sp>
        <p:nvSpPr>
          <p:cNvPr id="30723" name="WordArt 3"/>
          <p:cNvSpPr>
            <a:spLocks noChangeArrowheads="1" noChangeShapeType="1" noTextEdit="1"/>
          </p:cNvSpPr>
          <p:nvPr/>
        </p:nvSpPr>
        <p:spPr bwMode="auto">
          <a:xfrm>
            <a:off x="6516688" y="115888"/>
            <a:ext cx="2474912" cy="720725"/>
          </a:xfrm>
          <a:prstGeom prst="rect">
            <a:avLst/>
          </a:prstGeom>
        </p:spPr>
        <p:txBody>
          <a:bodyPr wrap="none" fromWordArt="1">
            <a:prstTxWarp prst="textPlain">
              <a:avLst>
                <a:gd name="adj" fmla="val 50000"/>
              </a:avLst>
            </a:prstTxWarp>
          </a:bodyPr>
          <a:lstStyle/>
          <a:p>
            <a:r>
              <a:rPr lang="fa-IR" sz="3600" kern="10" dirty="0">
                <a:ln w="19050">
                  <a:solidFill>
                    <a:srgbClr val="99CCFF"/>
                  </a:solidFill>
                  <a:round/>
                  <a:headEnd/>
                  <a:tailEnd/>
                </a:ln>
                <a:solidFill>
                  <a:srgbClr val="0066CC"/>
                </a:solidFill>
                <a:effectLst>
                  <a:outerShdw dist="35921" dir="2700000" algn="ctr" rotWithShape="0">
                    <a:srgbClr val="990000"/>
                  </a:outerShdw>
                </a:effectLst>
                <a:latin typeface="Arial"/>
                <a:cs typeface="B Titr" pitchFamily="2" charset="-78"/>
              </a:rPr>
              <a:t>موقعيت منطقه اي</a:t>
            </a:r>
          </a:p>
        </p:txBody>
      </p:sp>
      <p:sp>
        <p:nvSpPr>
          <p:cNvPr id="30725" name="Freeform 5"/>
          <p:cNvSpPr>
            <a:spLocks/>
          </p:cNvSpPr>
          <p:nvPr/>
        </p:nvSpPr>
        <p:spPr bwMode="auto">
          <a:xfrm>
            <a:off x="541338" y="739775"/>
            <a:ext cx="2374900" cy="2170113"/>
          </a:xfrm>
          <a:custGeom>
            <a:avLst/>
            <a:gdLst>
              <a:gd name="T0" fmla="*/ 2147483647 w 1496"/>
              <a:gd name="T1" fmla="*/ 2147483647 h 1367"/>
              <a:gd name="T2" fmla="*/ 2147483647 w 1496"/>
              <a:gd name="T3" fmla="*/ 2147483647 h 1367"/>
              <a:gd name="T4" fmla="*/ 2147483647 w 1496"/>
              <a:gd name="T5" fmla="*/ 2147483647 h 1367"/>
              <a:gd name="T6" fmla="*/ 2147483647 w 1496"/>
              <a:gd name="T7" fmla="*/ 2147483647 h 1367"/>
              <a:gd name="T8" fmla="*/ 2147483647 w 1496"/>
              <a:gd name="T9" fmla="*/ 2147483647 h 1367"/>
              <a:gd name="T10" fmla="*/ 2147483647 w 1496"/>
              <a:gd name="T11" fmla="*/ 2147483647 h 1367"/>
              <a:gd name="T12" fmla="*/ 2147483647 w 1496"/>
              <a:gd name="T13" fmla="*/ 2147483647 h 1367"/>
              <a:gd name="T14" fmla="*/ 2147483647 w 1496"/>
              <a:gd name="T15" fmla="*/ 2147483647 h 1367"/>
              <a:gd name="T16" fmla="*/ 2147483647 w 1496"/>
              <a:gd name="T17" fmla="*/ 2147483647 h 1367"/>
              <a:gd name="T18" fmla="*/ 2147483647 w 1496"/>
              <a:gd name="T19" fmla="*/ 2147483647 h 1367"/>
              <a:gd name="T20" fmla="*/ 2147483647 w 1496"/>
              <a:gd name="T21" fmla="*/ 2147483647 h 1367"/>
              <a:gd name="T22" fmla="*/ 2147483647 w 1496"/>
              <a:gd name="T23" fmla="*/ 2147483647 h 1367"/>
              <a:gd name="T24" fmla="*/ 2147483647 w 1496"/>
              <a:gd name="T25" fmla="*/ 2147483647 h 1367"/>
              <a:gd name="T26" fmla="*/ 2147483647 w 1496"/>
              <a:gd name="T27" fmla="*/ 2147483647 h 1367"/>
              <a:gd name="T28" fmla="*/ 2147483647 w 1496"/>
              <a:gd name="T29" fmla="*/ 2147483647 h 1367"/>
              <a:gd name="T30" fmla="*/ 2147483647 w 1496"/>
              <a:gd name="T31" fmla="*/ 2147483647 h 1367"/>
              <a:gd name="T32" fmla="*/ 2147483647 w 1496"/>
              <a:gd name="T33" fmla="*/ 2147483647 h 1367"/>
              <a:gd name="T34" fmla="*/ 2147483647 w 1496"/>
              <a:gd name="T35" fmla="*/ 2147483647 h 1367"/>
              <a:gd name="T36" fmla="*/ 0 w 1496"/>
              <a:gd name="T37" fmla="*/ 0 h 13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496"/>
              <a:gd name="T58" fmla="*/ 0 h 1367"/>
              <a:gd name="T59" fmla="*/ 1496 w 1496"/>
              <a:gd name="T60" fmla="*/ 1367 h 13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496" h="1367">
                <a:moveTo>
                  <a:pt x="1496" y="1360"/>
                </a:moveTo>
                <a:cubicBezTo>
                  <a:pt x="1492" y="1337"/>
                  <a:pt x="1489" y="1315"/>
                  <a:pt x="1451" y="1315"/>
                </a:cubicBezTo>
                <a:cubicBezTo>
                  <a:pt x="1413" y="1315"/>
                  <a:pt x="1315" y="1367"/>
                  <a:pt x="1270" y="1360"/>
                </a:cubicBezTo>
                <a:cubicBezTo>
                  <a:pt x="1225" y="1353"/>
                  <a:pt x="1209" y="1300"/>
                  <a:pt x="1179" y="1270"/>
                </a:cubicBezTo>
                <a:cubicBezTo>
                  <a:pt x="1149" y="1240"/>
                  <a:pt x="1103" y="1209"/>
                  <a:pt x="1088" y="1179"/>
                </a:cubicBezTo>
                <a:cubicBezTo>
                  <a:pt x="1073" y="1149"/>
                  <a:pt x="1103" y="1133"/>
                  <a:pt x="1088" y="1088"/>
                </a:cubicBezTo>
                <a:cubicBezTo>
                  <a:pt x="1073" y="1043"/>
                  <a:pt x="1020" y="944"/>
                  <a:pt x="997" y="907"/>
                </a:cubicBezTo>
                <a:cubicBezTo>
                  <a:pt x="974" y="870"/>
                  <a:pt x="967" y="877"/>
                  <a:pt x="952" y="862"/>
                </a:cubicBezTo>
                <a:cubicBezTo>
                  <a:pt x="937" y="847"/>
                  <a:pt x="930" y="862"/>
                  <a:pt x="907" y="816"/>
                </a:cubicBezTo>
                <a:cubicBezTo>
                  <a:pt x="884" y="770"/>
                  <a:pt x="846" y="642"/>
                  <a:pt x="816" y="589"/>
                </a:cubicBezTo>
                <a:cubicBezTo>
                  <a:pt x="786" y="536"/>
                  <a:pt x="755" y="529"/>
                  <a:pt x="725" y="499"/>
                </a:cubicBezTo>
                <a:cubicBezTo>
                  <a:pt x="695" y="469"/>
                  <a:pt x="665" y="431"/>
                  <a:pt x="635" y="408"/>
                </a:cubicBezTo>
                <a:cubicBezTo>
                  <a:pt x="605" y="385"/>
                  <a:pt x="582" y="370"/>
                  <a:pt x="544" y="363"/>
                </a:cubicBezTo>
                <a:cubicBezTo>
                  <a:pt x="506" y="356"/>
                  <a:pt x="446" y="371"/>
                  <a:pt x="408" y="363"/>
                </a:cubicBezTo>
                <a:cubicBezTo>
                  <a:pt x="370" y="355"/>
                  <a:pt x="340" y="332"/>
                  <a:pt x="317" y="317"/>
                </a:cubicBezTo>
                <a:cubicBezTo>
                  <a:pt x="294" y="302"/>
                  <a:pt x="295" y="302"/>
                  <a:pt x="272" y="272"/>
                </a:cubicBezTo>
                <a:cubicBezTo>
                  <a:pt x="249" y="242"/>
                  <a:pt x="211" y="174"/>
                  <a:pt x="181" y="136"/>
                </a:cubicBezTo>
                <a:cubicBezTo>
                  <a:pt x="151" y="98"/>
                  <a:pt x="120" y="68"/>
                  <a:pt x="90" y="45"/>
                </a:cubicBezTo>
                <a:cubicBezTo>
                  <a:pt x="60" y="22"/>
                  <a:pt x="15" y="15"/>
                  <a:pt x="0" y="0"/>
                </a:cubicBezTo>
              </a:path>
            </a:pathLst>
          </a:custGeom>
          <a:noFill/>
          <a:ln w="76200">
            <a:solidFill>
              <a:srgbClr val="000099"/>
            </a:solidFill>
            <a:round/>
            <a:headEnd/>
            <a:tailEnd type="triangle" w="med" len="med"/>
          </a:ln>
        </p:spPr>
        <p:txBody>
          <a:bodyPr/>
          <a:lstStyle/>
          <a:p>
            <a:endParaRPr lang="fa-IR"/>
          </a:p>
        </p:txBody>
      </p:sp>
      <p:sp>
        <p:nvSpPr>
          <p:cNvPr id="30726" name="Freeform 6"/>
          <p:cNvSpPr>
            <a:spLocks/>
          </p:cNvSpPr>
          <p:nvPr/>
        </p:nvSpPr>
        <p:spPr bwMode="auto">
          <a:xfrm>
            <a:off x="2195513" y="908050"/>
            <a:ext cx="6048375" cy="5903913"/>
          </a:xfrm>
          <a:custGeom>
            <a:avLst/>
            <a:gdLst>
              <a:gd name="T0" fmla="*/ 2147483647 w 3810"/>
              <a:gd name="T1" fmla="*/ 2147483647 h 3719"/>
              <a:gd name="T2" fmla="*/ 2147483647 w 3810"/>
              <a:gd name="T3" fmla="*/ 2147483647 h 3719"/>
              <a:gd name="T4" fmla="*/ 2147483647 w 3810"/>
              <a:gd name="T5" fmla="*/ 2147483647 h 3719"/>
              <a:gd name="T6" fmla="*/ 2147483647 w 3810"/>
              <a:gd name="T7" fmla="*/ 2147483647 h 3719"/>
              <a:gd name="T8" fmla="*/ 2147483647 w 3810"/>
              <a:gd name="T9" fmla="*/ 2147483647 h 3719"/>
              <a:gd name="T10" fmla="*/ 2147483647 w 3810"/>
              <a:gd name="T11" fmla="*/ 2147483647 h 3719"/>
              <a:gd name="T12" fmla="*/ 2147483647 w 3810"/>
              <a:gd name="T13" fmla="*/ 2147483647 h 3719"/>
              <a:gd name="T14" fmla="*/ 2147483647 w 3810"/>
              <a:gd name="T15" fmla="*/ 2147483647 h 3719"/>
              <a:gd name="T16" fmla="*/ 2147483647 w 3810"/>
              <a:gd name="T17" fmla="*/ 2147483647 h 3719"/>
              <a:gd name="T18" fmla="*/ 2147483647 w 3810"/>
              <a:gd name="T19" fmla="*/ 2147483647 h 3719"/>
              <a:gd name="T20" fmla="*/ 2147483647 w 3810"/>
              <a:gd name="T21" fmla="*/ 2147483647 h 3719"/>
              <a:gd name="T22" fmla="*/ 2147483647 w 3810"/>
              <a:gd name="T23" fmla="*/ 2147483647 h 3719"/>
              <a:gd name="T24" fmla="*/ 2147483647 w 3810"/>
              <a:gd name="T25" fmla="*/ 2147483647 h 3719"/>
              <a:gd name="T26" fmla="*/ 2147483647 w 3810"/>
              <a:gd name="T27" fmla="*/ 2147483647 h 3719"/>
              <a:gd name="T28" fmla="*/ 2147483647 w 3810"/>
              <a:gd name="T29" fmla="*/ 2147483647 h 3719"/>
              <a:gd name="T30" fmla="*/ 2147483647 w 3810"/>
              <a:gd name="T31" fmla="*/ 2147483647 h 3719"/>
              <a:gd name="T32" fmla="*/ 2147483647 w 3810"/>
              <a:gd name="T33" fmla="*/ 2147483647 h 3719"/>
              <a:gd name="T34" fmla="*/ 2147483647 w 3810"/>
              <a:gd name="T35" fmla="*/ 2147483647 h 3719"/>
              <a:gd name="T36" fmla="*/ 2147483647 w 3810"/>
              <a:gd name="T37" fmla="*/ 2147483647 h 3719"/>
              <a:gd name="T38" fmla="*/ 2147483647 w 3810"/>
              <a:gd name="T39" fmla="*/ 2147483647 h 3719"/>
              <a:gd name="T40" fmla="*/ 2147483647 w 3810"/>
              <a:gd name="T41" fmla="*/ 2147483647 h 3719"/>
              <a:gd name="T42" fmla="*/ 2147483647 w 3810"/>
              <a:gd name="T43" fmla="*/ 2147483647 h 3719"/>
              <a:gd name="T44" fmla="*/ 2147483647 w 3810"/>
              <a:gd name="T45" fmla="*/ 2147483647 h 3719"/>
              <a:gd name="T46" fmla="*/ 2147483647 w 3810"/>
              <a:gd name="T47" fmla="*/ 2147483647 h 3719"/>
              <a:gd name="T48" fmla="*/ 2147483647 w 3810"/>
              <a:gd name="T49" fmla="*/ 2147483647 h 3719"/>
              <a:gd name="T50" fmla="*/ 2147483647 w 3810"/>
              <a:gd name="T51" fmla="*/ 2147483647 h 3719"/>
              <a:gd name="T52" fmla="*/ 2147483647 w 3810"/>
              <a:gd name="T53" fmla="*/ 2147483647 h 3719"/>
              <a:gd name="T54" fmla="*/ 2147483647 w 3810"/>
              <a:gd name="T55" fmla="*/ 2147483647 h 3719"/>
              <a:gd name="T56" fmla="*/ 2147483647 w 3810"/>
              <a:gd name="T57" fmla="*/ 2147483647 h 3719"/>
              <a:gd name="T58" fmla="*/ 2147483647 w 3810"/>
              <a:gd name="T59" fmla="*/ 2147483647 h 3719"/>
              <a:gd name="T60" fmla="*/ 2147483647 w 3810"/>
              <a:gd name="T61" fmla="*/ 2147483647 h 3719"/>
              <a:gd name="T62" fmla="*/ 2147483647 w 3810"/>
              <a:gd name="T63" fmla="*/ 2147483647 h 3719"/>
              <a:gd name="T64" fmla="*/ 2147483647 w 3810"/>
              <a:gd name="T65" fmla="*/ 2147483647 h 3719"/>
              <a:gd name="T66" fmla="*/ 2147483647 w 3810"/>
              <a:gd name="T67" fmla="*/ 2147483647 h 3719"/>
              <a:gd name="T68" fmla="*/ 0 w 3810"/>
              <a:gd name="T69" fmla="*/ 0 h 371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810"/>
              <a:gd name="T106" fmla="*/ 0 h 3719"/>
              <a:gd name="T107" fmla="*/ 3810 w 3810"/>
              <a:gd name="T108" fmla="*/ 3719 h 3719"/>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810" h="3719">
                <a:moveTo>
                  <a:pt x="3810" y="3719"/>
                </a:moveTo>
                <a:cubicBezTo>
                  <a:pt x="3764" y="3689"/>
                  <a:pt x="3719" y="3659"/>
                  <a:pt x="3674" y="3629"/>
                </a:cubicBezTo>
                <a:cubicBezTo>
                  <a:pt x="3629" y="3599"/>
                  <a:pt x="3583" y="3568"/>
                  <a:pt x="3538" y="3538"/>
                </a:cubicBezTo>
                <a:cubicBezTo>
                  <a:pt x="3493" y="3508"/>
                  <a:pt x="3455" y="3485"/>
                  <a:pt x="3402" y="3447"/>
                </a:cubicBezTo>
                <a:cubicBezTo>
                  <a:pt x="3349" y="3409"/>
                  <a:pt x="3265" y="3341"/>
                  <a:pt x="3220" y="3311"/>
                </a:cubicBezTo>
                <a:cubicBezTo>
                  <a:pt x="3175" y="3281"/>
                  <a:pt x="3183" y="3296"/>
                  <a:pt x="3130" y="3266"/>
                </a:cubicBezTo>
                <a:cubicBezTo>
                  <a:pt x="3077" y="3236"/>
                  <a:pt x="2963" y="3160"/>
                  <a:pt x="2903" y="3130"/>
                </a:cubicBezTo>
                <a:cubicBezTo>
                  <a:pt x="2843" y="3100"/>
                  <a:pt x="2820" y="3114"/>
                  <a:pt x="2767" y="3084"/>
                </a:cubicBezTo>
                <a:cubicBezTo>
                  <a:pt x="2714" y="3054"/>
                  <a:pt x="2646" y="3001"/>
                  <a:pt x="2585" y="2948"/>
                </a:cubicBezTo>
                <a:cubicBezTo>
                  <a:pt x="2524" y="2895"/>
                  <a:pt x="2464" y="2827"/>
                  <a:pt x="2404" y="2767"/>
                </a:cubicBezTo>
                <a:cubicBezTo>
                  <a:pt x="2344" y="2707"/>
                  <a:pt x="2290" y="2638"/>
                  <a:pt x="2222" y="2585"/>
                </a:cubicBezTo>
                <a:cubicBezTo>
                  <a:pt x="2154" y="2532"/>
                  <a:pt x="2064" y="2479"/>
                  <a:pt x="1996" y="2449"/>
                </a:cubicBezTo>
                <a:cubicBezTo>
                  <a:pt x="1928" y="2419"/>
                  <a:pt x="1889" y="2442"/>
                  <a:pt x="1814" y="2404"/>
                </a:cubicBezTo>
                <a:cubicBezTo>
                  <a:pt x="1739" y="2366"/>
                  <a:pt x="1602" y="2267"/>
                  <a:pt x="1542" y="2222"/>
                </a:cubicBezTo>
                <a:cubicBezTo>
                  <a:pt x="1482" y="2177"/>
                  <a:pt x="1474" y="2162"/>
                  <a:pt x="1451" y="2132"/>
                </a:cubicBezTo>
                <a:cubicBezTo>
                  <a:pt x="1428" y="2102"/>
                  <a:pt x="1413" y="2079"/>
                  <a:pt x="1406" y="2041"/>
                </a:cubicBezTo>
                <a:cubicBezTo>
                  <a:pt x="1399" y="2003"/>
                  <a:pt x="1421" y="1943"/>
                  <a:pt x="1406" y="1905"/>
                </a:cubicBezTo>
                <a:cubicBezTo>
                  <a:pt x="1391" y="1867"/>
                  <a:pt x="1345" y="1837"/>
                  <a:pt x="1315" y="1814"/>
                </a:cubicBezTo>
                <a:cubicBezTo>
                  <a:pt x="1285" y="1791"/>
                  <a:pt x="1254" y="1784"/>
                  <a:pt x="1224" y="1769"/>
                </a:cubicBezTo>
                <a:cubicBezTo>
                  <a:pt x="1194" y="1754"/>
                  <a:pt x="1157" y="1738"/>
                  <a:pt x="1134" y="1723"/>
                </a:cubicBezTo>
                <a:cubicBezTo>
                  <a:pt x="1111" y="1708"/>
                  <a:pt x="1118" y="1701"/>
                  <a:pt x="1088" y="1678"/>
                </a:cubicBezTo>
                <a:cubicBezTo>
                  <a:pt x="1058" y="1655"/>
                  <a:pt x="1005" y="1632"/>
                  <a:pt x="952" y="1587"/>
                </a:cubicBezTo>
                <a:cubicBezTo>
                  <a:pt x="899" y="1542"/>
                  <a:pt x="824" y="1451"/>
                  <a:pt x="771" y="1406"/>
                </a:cubicBezTo>
                <a:cubicBezTo>
                  <a:pt x="718" y="1361"/>
                  <a:pt x="688" y="1345"/>
                  <a:pt x="635" y="1315"/>
                </a:cubicBezTo>
                <a:cubicBezTo>
                  <a:pt x="582" y="1285"/>
                  <a:pt x="483" y="1262"/>
                  <a:pt x="453" y="1224"/>
                </a:cubicBezTo>
                <a:cubicBezTo>
                  <a:pt x="423" y="1186"/>
                  <a:pt x="460" y="1133"/>
                  <a:pt x="453" y="1088"/>
                </a:cubicBezTo>
                <a:cubicBezTo>
                  <a:pt x="446" y="1043"/>
                  <a:pt x="423" y="997"/>
                  <a:pt x="408" y="952"/>
                </a:cubicBezTo>
                <a:cubicBezTo>
                  <a:pt x="393" y="907"/>
                  <a:pt x="370" y="854"/>
                  <a:pt x="363" y="816"/>
                </a:cubicBezTo>
                <a:cubicBezTo>
                  <a:pt x="356" y="778"/>
                  <a:pt x="371" y="771"/>
                  <a:pt x="363" y="726"/>
                </a:cubicBezTo>
                <a:cubicBezTo>
                  <a:pt x="355" y="681"/>
                  <a:pt x="325" y="589"/>
                  <a:pt x="317" y="544"/>
                </a:cubicBezTo>
                <a:cubicBezTo>
                  <a:pt x="309" y="499"/>
                  <a:pt x="332" y="483"/>
                  <a:pt x="317" y="453"/>
                </a:cubicBezTo>
                <a:cubicBezTo>
                  <a:pt x="302" y="423"/>
                  <a:pt x="257" y="401"/>
                  <a:pt x="227" y="363"/>
                </a:cubicBezTo>
                <a:cubicBezTo>
                  <a:pt x="197" y="325"/>
                  <a:pt x="166" y="280"/>
                  <a:pt x="136" y="227"/>
                </a:cubicBezTo>
                <a:cubicBezTo>
                  <a:pt x="106" y="174"/>
                  <a:pt x="68" y="83"/>
                  <a:pt x="45" y="45"/>
                </a:cubicBezTo>
                <a:cubicBezTo>
                  <a:pt x="22" y="7"/>
                  <a:pt x="11" y="3"/>
                  <a:pt x="0" y="0"/>
                </a:cubicBezTo>
              </a:path>
            </a:pathLst>
          </a:custGeom>
          <a:noFill/>
          <a:ln w="76200">
            <a:solidFill>
              <a:srgbClr val="000099"/>
            </a:solidFill>
            <a:round/>
            <a:headEnd/>
            <a:tailEnd type="triangle" w="med" len="med"/>
          </a:ln>
        </p:spPr>
        <p:txBody>
          <a:bodyPr/>
          <a:lstStyle/>
          <a:p>
            <a:endParaRPr lang="fa-IR"/>
          </a:p>
        </p:txBody>
      </p:sp>
      <p:sp>
        <p:nvSpPr>
          <p:cNvPr id="30727" name="Freeform 7"/>
          <p:cNvSpPr>
            <a:spLocks/>
          </p:cNvSpPr>
          <p:nvPr/>
        </p:nvSpPr>
        <p:spPr bwMode="auto">
          <a:xfrm>
            <a:off x="3132138" y="3429000"/>
            <a:ext cx="576262" cy="3241675"/>
          </a:xfrm>
          <a:custGeom>
            <a:avLst/>
            <a:gdLst>
              <a:gd name="T0" fmla="*/ 2147483647 w 363"/>
              <a:gd name="T1" fmla="*/ 0 h 2042"/>
              <a:gd name="T2" fmla="*/ 2147483647 w 363"/>
              <a:gd name="T3" fmla="*/ 2147483647 h 2042"/>
              <a:gd name="T4" fmla="*/ 2147483647 w 363"/>
              <a:gd name="T5" fmla="*/ 2147483647 h 2042"/>
              <a:gd name="T6" fmla="*/ 2147483647 w 363"/>
              <a:gd name="T7" fmla="*/ 2147483647 h 2042"/>
              <a:gd name="T8" fmla="*/ 2147483647 w 363"/>
              <a:gd name="T9" fmla="*/ 2147483647 h 2042"/>
              <a:gd name="T10" fmla="*/ 0 w 363"/>
              <a:gd name="T11" fmla="*/ 2147483647 h 2042"/>
              <a:gd name="T12" fmla="*/ 2147483647 w 363"/>
              <a:gd name="T13" fmla="*/ 2147483647 h 2042"/>
              <a:gd name="T14" fmla="*/ 2147483647 w 363"/>
              <a:gd name="T15" fmla="*/ 2147483647 h 2042"/>
              <a:gd name="T16" fmla="*/ 2147483647 w 363"/>
              <a:gd name="T17" fmla="*/ 2147483647 h 2042"/>
              <a:gd name="T18" fmla="*/ 2147483647 w 363"/>
              <a:gd name="T19" fmla="*/ 2147483647 h 2042"/>
              <a:gd name="T20" fmla="*/ 2147483647 w 363"/>
              <a:gd name="T21" fmla="*/ 2147483647 h 2042"/>
              <a:gd name="T22" fmla="*/ 2147483647 w 363"/>
              <a:gd name="T23" fmla="*/ 2147483647 h 2042"/>
              <a:gd name="T24" fmla="*/ 2147483647 w 363"/>
              <a:gd name="T25" fmla="*/ 2147483647 h 2042"/>
              <a:gd name="T26" fmla="*/ 2147483647 w 363"/>
              <a:gd name="T27" fmla="*/ 2147483647 h 204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63"/>
              <a:gd name="T43" fmla="*/ 0 h 2042"/>
              <a:gd name="T44" fmla="*/ 363 w 363"/>
              <a:gd name="T45" fmla="*/ 2042 h 204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63" h="2042">
                <a:moveTo>
                  <a:pt x="363" y="0"/>
                </a:moveTo>
                <a:cubicBezTo>
                  <a:pt x="317" y="26"/>
                  <a:pt x="272" y="53"/>
                  <a:pt x="227" y="91"/>
                </a:cubicBezTo>
                <a:cubicBezTo>
                  <a:pt x="182" y="129"/>
                  <a:pt x="114" y="182"/>
                  <a:pt x="91" y="227"/>
                </a:cubicBezTo>
                <a:cubicBezTo>
                  <a:pt x="68" y="272"/>
                  <a:pt x="91" y="325"/>
                  <a:pt x="91" y="363"/>
                </a:cubicBezTo>
                <a:cubicBezTo>
                  <a:pt x="91" y="401"/>
                  <a:pt x="106" y="416"/>
                  <a:pt x="91" y="454"/>
                </a:cubicBezTo>
                <a:cubicBezTo>
                  <a:pt x="76" y="492"/>
                  <a:pt x="0" y="537"/>
                  <a:pt x="0" y="590"/>
                </a:cubicBezTo>
                <a:cubicBezTo>
                  <a:pt x="0" y="643"/>
                  <a:pt x="68" y="711"/>
                  <a:pt x="91" y="771"/>
                </a:cubicBezTo>
                <a:cubicBezTo>
                  <a:pt x="114" y="831"/>
                  <a:pt x="113" y="900"/>
                  <a:pt x="136" y="953"/>
                </a:cubicBezTo>
                <a:cubicBezTo>
                  <a:pt x="159" y="1006"/>
                  <a:pt x="212" y="1036"/>
                  <a:pt x="227" y="1089"/>
                </a:cubicBezTo>
                <a:cubicBezTo>
                  <a:pt x="242" y="1142"/>
                  <a:pt x="220" y="1194"/>
                  <a:pt x="227" y="1270"/>
                </a:cubicBezTo>
                <a:cubicBezTo>
                  <a:pt x="234" y="1346"/>
                  <a:pt x="265" y="1475"/>
                  <a:pt x="272" y="1543"/>
                </a:cubicBezTo>
                <a:cubicBezTo>
                  <a:pt x="279" y="1611"/>
                  <a:pt x="264" y="1626"/>
                  <a:pt x="272" y="1679"/>
                </a:cubicBezTo>
                <a:cubicBezTo>
                  <a:pt x="280" y="1732"/>
                  <a:pt x="310" y="1800"/>
                  <a:pt x="318" y="1860"/>
                </a:cubicBezTo>
                <a:cubicBezTo>
                  <a:pt x="326" y="1920"/>
                  <a:pt x="322" y="1981"/>
                  <a:pt x="318" y="2042"/>
                </a:cubicBezTo>
              </a:path>
            </a:pathLst>
          </a:custGeom>
          <a:noFill/>
          <a:ln w="76200">
            <a:solidFill>
              <a:schemeClr val="tx1"/>
            </a:solidFill>
            <a:round/>
            <a:headEnd/>
            <a:tailEnd type="triangle" w="med" len="med"/>
          </a:ln>
        </p:spPr>
        <p:txBody>
          <a:bodyPr/>
          <a:lstStyle/>
          <a:p>
            <a:endParaRPr lang="fa-IR"/>
          </a:p>
        </p:txBody>
      </p:sp>
      <p:sp>
        <p:nvSpPr>
          <p:cNvPr id="30730" name="Freeform 10"/>
          <p:cNvSpPr>
            <a:spLocks/>
          </p:cNvSpPr>
          <p:nvPr/>
        </p:nvSpPr>
        <p:spPr bwMode="auto">
          <a:xfrm>
            <a:off x="6367463" y="2752725"/>
            <a:ext cx="865187" cy="528638"/>
          </a:xfrm>
          <a:custGeom>
            <a:avLst/>
            <a:gdLst>
              <a:gd name="T0" fmla="*/ 0 w 545"/>
              <a:gd name="T1" fmla="*/ 2147483647 h 333"/>
              <a:gd name="T2" fmla="*/ 2147483647 w 545"/>
              <a:gd name="T3" fmla="*/ 2147483647 h 333"/>
              <a:gd name="T4" fmla="*/ 2147483647 w 545"/>
              <a:gd name="T5" fmla="*/ 2147483647 h 333"/>
              <a:gd name="T6" fmla="*/ 2147483647 w 545"/>
              <a:gd name="T7" fmla="*/ 2147483647 h 333"/>
              <a:gd name="T8" fmla="*/ 2147483647 w 545"/>
              <a:gd name="T9" fmla="*/ 2147483647 h 333"/>
              <a:gd name="T10" fmla="*/ 2147483647 w 545"/>
              <a:gd name="T11" fmla="*/ 2147483647 h 333"/>
              <a:gd name="T12" fmla="*/ 2147483647 w 545"/>
              <a:gd name="T13" fmla="*/ 2147483647 h 333"/>
              <a:gd name="T14" fmla="*/ 2147483647 w 545"/>
              <a:gd name="T15" fmla="*/ 2147483647 h 333"/>
              <a:gd name="T16" fmla="*/ 2147483647 w 545"/>
              <a:gd name="T17" fmla="*/ 2147483647 h 333"/>
              <a:gd name="T18" fmla="*/ 2147483647 w 545"/>
              <a:gd name="T19" fmla="*/ 2147483647 h 33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45"/>
              <a:gd name="T31" fmla="*/ 0 h 333"/>
              <a:gd name="T32" fmla="*/ 545 w 545"/>
              <a:gd name="T33" fmla="*/ 333 h 33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45" h="333">
                <a:moveTo>
                  <a:pt x="0" y="151"/>
                </a:moveTo>
                <a:cubicBezTo>
                  <a:pt x="34" y="140"/>
                  <a:pt x="68" y="129"/>
                  <a:pt x="91" y="106"/>
                </a:cubicBezTo>
                <a:cubicBezTo>
                  <a:pt x="114" y="83"/>
                  <a:pt x="113" y="30"/>
                  <a:pt x="136" y="15"/>
                </a:cubicBezTo>
                <a:cubicBezTo>
                  <a:pt x="159" y="0"/>
                  <a:pt x="197" y="15"/>
                  <a:pt x="227" y="15"/>
                </a:cubicBezTo>
                <a:cubicBezTo>
                  <a:pt x="257" y="15"/>
                  <a:pt x="288" y="15"/>
                  <a:pt x="318" y="15"/>
                </a:cubicBezTo>
                <a:cubicBezTo>
                  <a:pt x="348" y="15"/>
                  <a:pt x="386" y="8"/>
                  <a:pt x="409" y="15"/>
                </a:cubicBezTo>
                <a:cubicBezTo>
                  <a:pt x="432" y="22"/>
                  <a:pt x="447" y="37"/>
                  <a:pt x="454" y="60"/>
                </a:cubicBezTo>
                <a:cubicBezTo>
                  <a:pt x="461" y="83"/>
                  <a:pt x="454" y="113"/>
                  <a:pt x="454" y="151"/>
                </a:cubicBezTo>
                <a:cubicBezTo>
                  <a:pt x="454" y="189"/>
                  <a:pt x="439" y="257"/>
                  <a:pt x="454" y="287"/>
                </a:cubicBezTo>
                <a:cubicBezTo>
                  <a:pt x="469" y="317"/>
                  <a:pt x="522" y="325"/>
                  <a:pt x="545" y="333"/>
                </a:cubicBezTo>
              </a:path>
            </a:pathLst>
          </a:custGeom>
          <a:noFill/>
          <a:ln w="76200">
            <a:solidFill>
              <a:schemeClr val="tx1"/>
            </a:solidFill>
            <a:round/>
            <a:headEnd/>
            <a:tailEnd type="triangle" w="med" len="med"/>
          </a:ln>
        </p:spPr>
        <p:txBody>
          <a:bodyPr/>
          <a:lstStyle/>
          <a:p>
            <a:endParaRPr lang="fa-IR"/>
          </a:p>
        </p:txBody>
      </p:sp>
      <p:sp>
        <p:nvSpPr>
          <p:cNvPr id="30731" name="Freeform 11"/>
          <p:cNvSpPr>
            <a:spLocks/>
          </p:cNvSpPr>
          <p:nvPr/>
        </p:nvSpPr>
        <p:spPr bwMode="auto">
          <a:xfrm>
            <a:off x="4427538" y="2695575"/>
            <a:ext cx="1955800" cy="1238250"/>
          </a:xfrm>
          <a:custGeom>
            <a:avLst/>
            <a:gdLst>
              <a:gd name="T0" fmla="*/ 0 w 1232"/>
              <a:gd name="T1" fmla="*/ 2147483647 h 780"/>
              <a:gd name="T2" fmla="*/ 2147483647 w 1232"/>
              <a:gd name="T3" fmla="*/ 2147483647 h 780"/>
              <a:gd name="T4" fmla="*/ 2147483647 w 1232"/>
              <a:gd name="T5" fmla="*/ 2147483647 h 780"/>
              <a:gd name="T6" fmla="*/ 2147483647 w 1232"/>
              <a:gd name="T7" fmla="*/ 2147483647 h 780"/>
              <a:gd name="T8" fmla="*/ 2147483647 w 1232"/>
              <a:gd name="T9" fmla="*/ 2147483647 h 780"/>
              <a:gd name="T10" fmla="*/ 2147483647 w 1232"/>
              <a:gd name="T11" fmla="*/ 2147483647 h 780"/>
              <a:gd name="T12" fmla="*/ 2147483647 w 1232"/>
              <a:gd name="T13" fmla="*/ 2147483647 h 780"/>
              <a:gd name="T14" fmla="*/ 2147483647 w 1232"/>
              <a:gd name="T15" fmla="*/ 2147483647 h 780"/>
              <a:gd name="T16" fmla="*/ 2147483647 w 1232"/>
              <a:gd name="T17" fmla="*/ 2147483647 h 780"/>
              <a:gd name="T18" fmla="*/ 2147483647 w 1232"/>
              <a:gd name="T19" fmla="*/ 2147483647 h 780"/>
              <a:gd name="T20" fmla="*/ 2147483647 w 1232"/>
              <a:gd name="T21" fmla="*/ 2147483647 h 780"/>
              <a:gd name="T22" fmla="*/ 2147483647 w 1232"/>
              <a:gd name="T23" fmla="*/ 2147483647 h 780"/>
              <a:gd name="T24" fmla="*/ 2147483647 w 1232"/>
              <a:gd name="T25" fmla="*/ 2147483647 h 780"/>
              <a:gd name="T26" fmla="*/ 2147483647 w 1232"/>
              <a:gd name="T27" fmla="*/ 2147483647 h 780"/>
              <a:gd name="T28" fmla="*/ 2147483647 w 1232"/>
              <a:gd name="T29" fmla="*/ 2147483647 h 780"/>
              <a:gd name="T30" fmla="*/ 2147483647 w 1232"/>
              <a:gd name="T31" fmla="*/ 2147483647 h 780"/>
              <a:gd name="T32" fmla="*/ 2147483647 w 1232"/>
              <a:gd name="T33" fmla="*/ 2147483647 h 780"/>
              <a:gd name="T34" fmla="*/ 2147483647 w 1232"/>
              <a:gd name="T35" fmla="*/ 2147483647 h 780"/>
              <a:gd name="T36" fmla="*/ 2147483647 w 1232"/>
              <a:gd name="T37" fmla="*/ 2147483647 h 78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32"/>
              <a:gd name="T58" fmla="*/ 0 h 780"/>
              <a:gd name="T59" fmla="*/ 1232 w 1232"/>
              <a:gd name="T60" fmla="*/ 780 h 78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32" h="780">
                <a:moveTo>
                  <a:pt x="0" y="780"/>
                </a:moveTo>
                <a:cubicBezTo>
                  <a:pt x="15" y="746"/>
                  <a:pt x="31" y="712"/>
                  <a:pt x="46" y="689"/>
                </a:cubicBezTo>
                <a:cubicBezTo>
                  <a:pt x="61" y="666"/>
                  <a:pt x="61" y="651"/>
                  <a:pt x="91" y="643"/>
                </a:cubicBezTo>
                <a:cubicBezTo>
                  <a:pt x="121" y="635"/>
                  <a:pt x="182" y="643"/>
                  <a:pt x="227" y="643"/>
                </a:cubicBezTo>
                <a:cubicBezTo>
                  <a:pt x="272" y="643"/>
                  <a:pt x="318" y="643"/>
                  <a:pt x="363" y="643"/>
                </a:cubicBezTo>
                <a:cubicBezTo>
                  <a:pt x="408" y="643"/>
                  <a:pt x="454" y="643"/>
                  <a:pt x="499" y="643"/>
                </a:cubicBezTo>
                <a:cubicBezTo>
                  <a:pt x="544" y="643"/>
                  <a:pt x="582" y="643"/>
                  <a:pt x="635" y="643"/>
                </a:cubicBezTo>
                <a:cubicBezTo>
                  <a:pt x="688" y="643"/>
                  <a:pt x="772" y="650"/>
                  <a:pt x="817" y="643"/>
                </a:cubicBezTo>
                <a:cubicBezTo>
                  <a:pt x="862" y="636"/>
                  <a:pt x="877" y="621"/>
                  <a:pt x="907" y="598"/>
                </a:cubicBezTo>
                <a:cubicBezTo>
                  <a:pt x="937" y="575"/>
                  <a:pt x="975" y="530"/>
                  <a:pt x="998" y="507"/>
                </a:cubicBezTo>
                <a:cubicBezTo>
                  <a:pt x="1021" y="484"/>
                  <a:pt x="1014" y="485"/>
                  <a:pt x="1044" y="462"/>
                </a:cubicBezTo>
                <a:cubicBezTo>
                  <a:pt x="1074" y="439"/>
                  <a:pt x="1150" y="394"/>
                  <a:pt x="1180" y="371"/>
                </a:cubicBezTo>
                <a:cubicBezTo>
                  <a:pt x="1210" y="348"/>
                  <a:pt x="1218" y="349"/>
                  <a:pt x="1225" y="326"/>
                </a:cubicBezTo>
                <a:cubicBezTo>
                  <a:pt x="1232" y="303"/>
                  <a:pt x="1232" y="265"/>
                  <a:pt x="1225" y="235"/>
                </a:cubicBezTo>
                <a:cubicBezTo>
                  <a:pt x="1218" y="205"/>
                  <a:pt x="1203" y="167"/>
                  <a:pt x="1180" y="144"/>
                </a:cubicBezTo>
                <a:cubicBezTo>
                  <a:pt x="1157" y="121"/>
                  <a:pt x="1112" y="114"/>
                  <a:pt x="1089" y="99"/>
                </a:cubicBezTo>
                <a:cubicBezTo>
                  <a:pt x="1066" y="84"/>
                  <a:pt x="1067" y="69"/>
                  <a:pt x="1044" y="54"/>
                </a:cubicBezTo>
                <a:cubicBezTo>
                  <a:pt x="1021" y="39"/>
                  <a:pt x="991" y="16"/>
                  <a:pt x="953" y="8"/>
                </a:cubicBezTo>
                <a:cubicBezTo>
                  <a:pt x="915" y="0"/>
                  <a:pt x="840" y="8"/>
                  <a:pt x="817" y="8"/>
                </a:cubicBezTo>
              </a:path>
            </a:pathLst>
          </a:custGeom>
          <a:noFill/>
          <a:ln w="76200">
            <a:solidFill>
              <a:schemeClr val="tx1"/>
            </a:solidFill>
            <a:round/>
            <a:headEnd/>
            <a:tailEnd type="triangle" w="med" len="med"/>
          </a:ln>
        </p:spPr>
        <p:txBody>
          <a:bodyPr/>
          <a:lstStyle/>
          <a:p>
            <a:endParaRPr lang="fa-IR"/>
          </a:p>
        </p:txBody>
      </p:sp>
      <p:sp>
        <p:nvSpPr>
          <p:cNvPr id="30732" name="Freeform 12"/>
          <p:cNvSpPr>
            <a:spLocks/>
          </p:cNvSpPr>
          <p:nvPr/>
        </p:nvSpPr>
        <p:spPr bwMode="auto">
          <a:xfrm>
            <a:off x="5638800" y="501650"/>
            <a:ext cx="744538" cy="2447925"/>
          </a:xfrm>
          <a:custGeom>
            <a:avLst/>
            <a:gdLst>
              <a:gd name="T0" fmla="*/ 2147483647 w 469"/>
              <a:gd name="T1" fmla="*/ 2147483647 h 1542"/>
              <a:gd name="T2" fmla="*/ 2147483647 w 469"/>
              <a:gd name="T3" fmla="*/ 2147483647 h 1542"/>
              <a:gd name="T4" fmla="*/ 2147483647 w 469"/>
              <a:gd name="T5" fmla="*/ 2147483647 h 1542"/>
              <a:gd name="T6" fmla="*/ 2147483647 w 469"/>
              <a:gd name="T7" fmla="*/ 2147483647 h 1542"/>
              <a:gd name="T8" fmla="*/ 2147483647 w 469"/>
              <a:gd name="T9" fmla="*/ 2147483647 h 1542"/>
              <a:gd name="T10" fmla="*/ 2147483647 w 469"/>
              <a:gd name="T11" fmla="*/ 2147483647 h 1542"/>
              <a:gd name="T12" fmla="*/ 2147483647 w 469"/>
              <a:gd name="T13" fmla="*/ 2147483647 h 1542"/>
              <a:gd name="T14" fmla="*/ 2147483647 w 469"/>
              <a:gd name="T15" fmla="*/ 2147483647 h 1542"/>
              <a:gd name="T16" fmla="*/ 2147483647 w 469"/>
              <a:gd name="T17" fmla="*/ 2147483647 h 1542"/>
              <a:gd name="T18" fmla="*/ 2147483647 w 469"/>
              <a:gd name="T19" fmla="*/ 2147483647 h 1542"/>
              <a:gd name="T20" fmla="*/ 2147483647 w 469"/>
              <a:gd name="T21" fmla="*/ 2147483647 h 1542"/>
              <a:gd name="T22" fmla="*/ 2147483647 w 469"/>
              <a:gd name="T23" fmla="*/ 2147483647 h 1542"/>
              <a:gd name="T24" fmla="*/ 2147483647 w 469"/>
              <a:gd name="T25" fmla="*/ 2147483647 h 1542"/>
              <a:gd name="T26" fmla="*/ 2147483647 w 469"/>
              <a:gd name="T27" fmla="*/ 2147483647 h 1542"/>
              <a:gd name="T28" fmla="*/ 2147483647 w 469"/>
              <a:gd name="T29" fmla="*/ 2147483647 h 1542"/>
              <a:gd name="T30" fmla="*/ 2147483647 w 469"/>
              <a:gd name="T31" fmla="*/ 2147483647 h 1542"/>
              <a:gd name="T32" fmla="*/ 2147483647 w 469"/>
              <a:gd name="T33" fmla="*/ 2147483647 h 1542"/>
              <a:gd name="T34" fmla="*/ 2147483647 w 469"/>
              <a:gd name="T35" fmla="*/ 2147483647 h 1542"/>
              <a:gd name="T36" fmla="*/ 2147483647 w 469"/>
              <a:gd name="T37" fmla="*/ 2147483647 h 1542"/>
              <a:gd name="T38" fmla="*/ 0 w 469"/>
              <a:gd name="T39" fmla="*/ 0 h 15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69"/>
              <a:gd name="T61" fmla="*/ 0 h 1542"/>
              <a:gd name="T62" fmla="*/ 469 w 469"/>
              <a:gd name="T63" fmla="*/ 1542 h 15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69" h="1542">
                <a:moveTo>
                  <a:pt x="454" y="1542"/>
                </a:moveTo>
                <a:cubicBezTo>
                  <a:pt x="461" y="1493"/>
                  <a:pt x="469" y="1444"/>
                  <a:pt x="454" y="1406"/>
                </a:cubicBezTo>
                <a:cubicBezTo>
                  <a:pt x="439" y="1368"/>
                  <a:pt x="386" y="1346"/>
                  <a:pt x="363" y="1316"/>
                </a:cubicBezTo>
                <a:cubicBezTo>
                  <a:pt x="340" y="1286"/>
                  <a:pt x="341" y="1263"/>
                  <a:pt x="318" y="1225"/>
                </a:cubicBezTo>
                <a:cubicBezTo>
                  <a:pt x="295" y="1187"/>
                  <a:pt x="250" y="1127"/>
                  <a:pt x="227" y="1089"/>
                </a:cubicBezTo>
                <a:cubicBezTo>
                  <a:pt x="204" y="1051"/>
                  <a:pt x="189" y="1028"/>
                  <a:pt x="182" y="998"/>
                </a:cubicBezTo>
                <a:cubicBezTo>
                  <a:pt x="175" y="968"/>
                  <a:pt x="175" y="930"/>
                  <a:pt x="182" y="907"/>
                </a:cubicBezTo>
                <a:cubicBezTo>
                  <a:pt x="189" y="884"/>
                  <a:pt x="212" y="877"/>
                  <a:pt x="227" y="862"/>
                </a:cubicBezTo>
                <a:cubicBezTo>
                  <a:pt x="242" y="847"/>
                  <a:pt x="265" y="840"/>
                  <a:pt x="273" y="817"/>
                </a:cubicBezTo>
                <a:cubicBezTo>
                  <a:pt x="281" y="794"/>
                  <a:pt x="273" y="756"/>
                  <a:pt x="273" y="726"/>
                </a:cubicBezTo>
                <a:cubicBezTo>
                  <a:pt x="273" y="696"/>
                  <a:pt x="266" y="665"/>
                  <a:pt x="273" y="635"/>
                </a:cubicBezTo>
                <a:cubicBezTo>
                  <a:pt x="280" y="605"/>
                  <a:pt x="303" y="575"/>
                  <a:pt x="318" y="545"/>
                </a:cubicBezTo>
                <a:cubicBezTo>
                  <a:pt x="333" y="515"/>
                  <a:pt x="356" y="484"/>
                  <a:pt x="363" y="454"/>
                </a:cubicBezTo>
                <a:cubicBezTo>
                  <a:pt x="370" y="424"/>
                  <a:pt x="378" y="386"/>
                  <a:pt x="363" y="363"/>
                </a:cubicBezTo>
                <a:cubicBezTo>
                  <a:pt x="348" y="340"/>
                  <a:pt x="296" y="333"/>
                  <a:pt x="273" y="318"/>
                </a:cubicBezTo>
                <a:cubicBezTo>
                  <a:pt x="250" y="303"/>
                  <a:pt x="242" y="287"/>
                  <a:pt x="227" y="272"/>
                </a:cubicBezTo>
                <a:cubicBezTo>
                  <a:pt x="212" y="257"/>
                  <a:pt x="205" y="250"/>
                  <a:pt x="182" y="227"/>
                </a:cubicBezTo>
                <a:cubicBezTo>
                  <a:pt x="159" y="204"/>
                  <a:pt x="114" y="159"/>
                  <a:pt x="91" y="136"/>
                </a:cubicBezTo>
                <a:cubicBezTo>
                  <a:pt x="68" y="113"/>
                  <a:pt x="61" y="114"/>
                  <a:pt x="46" y="91"/>
                </a:cubicBezTo>
                <a:cubicBezTo>
                  <a:pt x="31" y="68"/>
                  <a:pt x="8" y="23"/>
                  <a:pt x="0" y="0"/>
                </a:cubicBezTo>
              </a:path>
            </a:pathLst>
          </a:custGeom>
          <a:noFill/>
          <a:ln w="76200">
            <a:solidFill>
              <a:schemeClr val="tx1"/>
            </a:solidFill>
            <a:round/>
            <a:headEnd/>
            <a:tailEnd type="triangle" w="med" len="med"/>
          </a:ln>
        </p:spPr>
        <p:txBody>
          <a:bodyPr/>
          <a:lstStyle/>
          <a:p>
            <a:endParaRPr lang="fa-IR"/>
          </a:p>
        </p:txBody>
      </p:sp>
      <p:sp>
        <p:nvSpPr>
          <p:cNvPr id="30733" name="Freeform 13"/>
          <p:cNvSpPr>
            <a:spLocks/>
          </p:cNvSpPr>
          <p:nvPr/>
        </p:nvSpPr>
        <p:spPr bwMode="auto">
          <a:xfrm>
            <a:off x="684213" y="3849688"/>
            <a:ext cx="2590800" cy="371475"/>
          </a:xfrm>
          <a:custGeom>
            <a:avLst/>
            <a:gdLst>
              <a:gd name="T0" fmla="*/ 2147483647 w 1360"/>
              <a:gd name="T1" fmla="*/ 0 h 234"/>
              <a:gd name="T2" fmla="*/ 2147483647 w 1360"/>
              <a:gd name="T3" fmla="*/ 2147483647 h 234"/>
              <a:gd name="T4" fmla="*/ 2147483647 w 1360"/>
              <a:gd name="T5" fmla="*/ 2147483647 h 234"/>
              <a:gd name="T6" fmla="*/ 2147483647 w 1360"/>
              <a:gd name="T7" fmla="*/ 2147483647 h 234"/>
              <a:gd name="T8" fmla="*/ 2147483647 w 1360"/>
              <a:gd name="T9" fmla="*/ 2147483647 h 234"/>
              <a:gd name="T10" fmla="*/ 2147483647 w 1360"/>
              <a:gd name="T11" fmla="*/ 2147483647 h 234"/>
              <a:gd name="T12" fmla="*/ 2147483647 w 1360"/>
              <a:gd name="T13" fmla="*/ 2147483647 h 234"/>
              <a:gd name="T14" fmla="*/ 2147483647 w 1360"/>
              <a:gd name="T15" fmla="*/ 2147483647 h 234"/>
              <a:gd name="T16" fmla="*/ 2147483647 w 1360"/>
              <a:gd name="T17" fmla="*/ 2147483647 h 234"/>
              <a:gd name="T18" fmla="*/ 2147483647 w 1360"/>
              <a:gd name="T19" fmla="*/ 2147483647 h 234"/>
              <a:gd name="T20" fmla="*/ 2147483647 w 1360"/>
              <a:gd name="T21" fmla="*/ 2147483647 h 234"/>
              <a:gd name="T22" fmla="*/ 0 w 1360"/>
              <a:gd name="T23" fmla="*/ 2147483647 h 23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60"/>
              <a:gd name="T37" fmla="*/ 0 h 234"/>
              <a:gd name="T38" fmla="*/ 1360 w 1360"/>
              <a:gd name="T39" fmla="*/ 234 h 23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60" h="234">
                <a:moveTo>
                  <a:pt x="1360" y="0"/>
                </a:moveTo>
                <a:cubicBezTo>
                  <a:pt x="1269" y="11"/>
                  <a:pt x="1179" y="23"/>
                  <a:pt x="1134" y="46"/>
                </a:cubicBezTo>
                <a:cubicBezTo>
                  <a:pt x="1089" y="69"/>
                  <a:pt x="1111" y="121"/>
                  <a:pt x="1088" y="136"/>
                </a:cubicBezTo>
                <a:cubicBezTo>
                  <a:pt x="1065" y="151"/>
                  <a:pt x="1028" y="136"/>
                  <a:pt x="998" y="136"/>
                </a:cubicBezTo>
                <a:cubicBezTo>
                  <a:pt x="968" y="136"/>
                  <a:pt x="937" y="136"/>
                  <a:pt x="907" y="136"/>
                </a:cubicBezTo>
                <a:cubicBezTo>
                  <a:pt x="877" y="136"/>
                  <a:pt x="854" y="128"/>
                  <a:pt x="816" y="136"/>
                </a:cubicBezTo>
                <a:cubicBezTo>
                  <a:pt x="778" y="144"/>
                  <a:pt x="718" y="167"/>
                  <a:pt x="680" y="182"/>
                </a:cubicBezTo>
                <a:cubicBezTo>
                  <a:pt x="642" y="197"/>
                  <a:pt x="627" y="220"/>
                  <a:pt x="589" y="227"/>
                </a:cubicBezTo>
                <a:cubicBezTo>
                  <a:pt x="551" y="234"/>
                  <a:pt x="483" y="234"/>
                  <a:pt x="453" y="227"/>
                </a:cubicBezTo>
                <a:cubicBezTo>
                  <a:pt x="423" y="220"/>
                  <a:pt x="461" y="197"/>
                  <a:pt x="408" y="182"/>
                </a:cubicBezTo>
                <a:cubicBezTo>
                  <a:pt x="355" y="167"/>
                  <a:pt x="204" y="144"/>
                  <a:pt x="136" y="136"/>
                </a:cubicBezTo>
                <a:cubicBezTo>
                  <a:pt x="68" y="128"/>
                  <a:pt x="30" y="136"/>
                  <a:pt x="0" y="136"/>
                </a:cubicBezTo>
              </a:path>
            </a:pathLst>
          </a:custGeom>
          <a:noFill/>
          <a:ln w="76200">
            <a:solidFill>
              <a:schemeClr val="tx1"/>
            </a:solidFill>
            <a:round/>
            <a:headEnd/>
            <a:tailEnd type="triangle" w="med" len="med"/>
          </a:ln>
        </p:spPr>
        <p:txBody>
          <a:bodyPr/>
          <a:lstStyle/>
          <a:p>
            <a:endParaRPr lang="fa-IR"/>
          </a:p>
        </p:txBody>
      </p:sp>
      <p:pic>
        <p:nvPicPr>
          <p:cNvPr id="21515" name="Picture 15" descr="original_4_w"/>
          <p:cNvPicPr>
            <a:picLocks noChangeAspect="1" noChangeArrowheads="1" noCrop="1"/>
          </p:cNvPicPr>
          <p:nvPr/>
        </p:nvPicPr>
        <p:blipFill>
          <a:blip r:embed="rId3" cstate="print"/>
          <a:srcRect/>
          <a:stretch>
            <a:fillRect/>
          </a:stretch>
        </p:blipFill>
        <p:spPr bwMode="auto">
          <a:xfrm>
            <a:off x="8243888" y="6042025"/>
            <a:ext cx="900112" cy="815975"/>
          </a:xfrm>
          <a:prstGeom prst="rect">
            <a:avLst/>
          </a:prstGeom>
          <a:noFill/>
          <a:ln w="9525">
            <a:noFill/>
            <a:miter lim="800000"/>
            <a:headEnd/>
            <a:tailEnd/>
          </a:ln>
        </p:spPr>
      </p:pic>
      <p:sp>
        <p:nvSpPr>
          <p:cNvPr id="30736" name="Freeform 16"/>
          <p:cNvSpPr>
            <a:spLocks/>
          </p:cNvSpPr>
          <p:nvPr/>
        </p:nvSpPr>
        <p:spPr bwMode="auto">
          <a:xfrm>
            <a:off x="2771775" y="1484313"/>
            <a:ext cx="949325" cy="696912"/>
          </a:xfrm>
          <a:custGeom>
            <a:avLst/>
            <a:gdLst>
              <a:gd name="T0" fmla="*/ 0 w 598"/>
              <a:gd name="T1" fmla="*/ 2147483647 h 439"/>
              <a:gd name="T2" fmla="*/ 2147483647 w 598"/>
              <a:gd name="T3" fmla="*/ 2147483647 h 439"/>
              <a:gd name="T4" fmla="*/ 2147483647 w 598"/>
              <a:gd name="T5" fmla="*/ 2147483647 h 439"/>
              <a:gd name="T6" fmla="*/ 2147483647 w 598"/>
              <a:gd name="T7" fmla="*/ 2147483647 h 439"/>
              <a:gd name="T8" fmla="*/ 2147483647 w 598"/>
              <a:gd name="T9" fmla="*/ 2147483647 h 439"/>
              <a:gd name="T10" fmla="*/ 2147483647 w 598"/>
              <a:gd name="T11" fmla="*/ 2147483647 h 439"/>
              <a:gd name="T12" fmla="*/ 2147483647 w 598"/>
              <a:gd name="T13" fmla="*/ 0 h 439"/>
              <a:gd name="T14" fmla="*/ 0 60000 65536"/>
              <a:gd name="T15" fmla="*/ 0 60000 65536"/>
              <a:gd name="T16" fmla="*/ 0 60000 65536"/>
              <a:gd name="T17" fmla="*/ 0 60000 65536"/>
              <a:gd name="T18" fmla="*/ 0 60000 65536"/>
              <a:gd name="T19" fmla="*/ 0 60000 65536"/>
              <a:gd name="T20" fmla="*/ 0 60000 65536"/>
              <a:gd name="T21" fmla="*/ 0 w 598"/>
              <a:gd name="T22" fmla="*/ 0 h 439"/>
              <a:gd name="T23" fmla="*/ 598 w 598"/>
              <a:gd name="T24" fmla="*/ 439 h 4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98" h="439">
                <a:moveTo>
                  <a:pt x="0" y="363"/>
                </a:moveTo>
                <a:cubicBezTo>
                  <a:pt x="64" y="382"/>
                  <a:pt x="128" y="401"/>
                  <a:pt x="181" y="409"/>
                </a:cubicBezTo>
                <a:cubicBezTo>
                  <a:pt x="234" y="417"/>
                  <a:pt x="258" y="409"/>
                  <a:pt x="318" y="409"/>
                </a:cubicBezTo>
                <a:cubicBezTo>
                  <a:pt x="378" y="409"/>
                  <a:pt x="499" y="439"/>
                  <a:pt x="544" y="409"/>
                </a:cubicBezTo>
                <a:cubicBezTo>
                  <a:pt x="589" y="379"/>
                  <a:pt x="582" y="272"/>
                  <a:pt x="590" y="227"/>
                </a:cubicBezTo>
                <a:cubicBezTo>
                  <a:pt x="598" y="182"/>
                  <a:pt x="590" y="174"/>
                  <a:pt x="590" y="136"/>
                </a:cubicBezTo>
                <a:cubicBezTo>
                  <a:pt x="590" y="98"/>
                  <a:pt x="590" y="49"/>
                  <a:pt x="590" y="0"/>
                </a:cubicBezTo>
              </a:path>
            </a:pathLst>
          </a:custGeom>
          <a:noFill/>
          <a:ln w="76200">
            <a:solidFill>
              <a:srgbClr val="000099"/>
            </a:solidFill>
            <a:round/>
            <a:headEnd/>
            <a:tailEnd type="triangle" w="med" len="med"/>
          </a:ln>
        </p:spPr>
        <p:txBody>
          <a:bodyPr/>
          <a:lstStyle/>
          <a:p>
            <a:endParaRPr lang="fa-IR"/>
          </a:p>
        </p:txBody>
      </p:sp>
      <p:sp>
        <p:nvSpPr>
          <p:cNvPr id="30737" name="WordArt 17"/>
          <p:cNvSpPr>
            <a:spLocks noChangeArrowheads="1" noChangeShapeType="1" noTextEdit="1"/>
          </p:cNvSpPr>
          <p:nvPr/>
        </p:nvSpPr>
        <p:spPr bwMode="auto">
          <a:xfrm>
            <a:off x="3132138" y="115888"/>
            <a:ext cx="1657350" cy="647700"/>
          </a:xfrm>
          <a:prstGeom prst="rect">
            <a:avLst/>
          </a:prstGeom>
        </p:spPr>
        <p:txBody>
          <a:bodyPr wrap="none" fromWordArt="1">
            <a:prstTxWarp prst="textPlain">
              <a:avLst>
                <a:gd name="adj" fmla="val 50000"/>
              </a:avLst>
            </a:prstTxWarp>
          </a:bodyPr>
          <a:lstStyle/>
          <a:p>
            <a:r>
              <a:rPr lang="fa-IR" sz="3600" b="1" kern="10" dirty="0">
                <a:ln w="12700">
                  <a:solidFill>
                    <a:srgbClr val="FF3300"/>
                  </a:solidFill>
                  <a:round/>
                  <a:headEnd/>
                  <a:tailEnd/>
                </a:ln>
                <a:solidFill>
                  <a:srgbClr val="FF3300">
                    <a:alpha val="50195"/>
                  </a:srgbClr>
                </a:solidFill>
                <a:effectLst>
                  <a:outerShdw dist="45791" dir="2021404" algn="ctr" rotWithShape="0">
                    <a:srgbClr val="9999FF"/>
                  </a:outerShdw>
                </a:effectLst>
                <a:latin typeface="Arial"/>
                <a:cs typeface="B Titr" pitchFamily="2" charset="-78"/>
              </a:rPr>
              <a:t>ارمنستان</a:t>
            </a:r>
          </a:p>
        </p:txBody>
      </p:sp>
      <p:sp>
        <p:nvSpPr>
          <p:cNvPr id="30738" name="WordArt 18"/>
          <p:cNvSpPr>
            <a:spLocks noChangeArrowheads="1" noChangeShapeType="1" noTextEdit="1"/>
          </p:cNvSpPr>
          <p:nvPr/>
        </p:nvSpPr>
        <p:spPr bwMode="auto">
          <a:xfrm>
            <a:off x="6443663" y="836613"/>
            <a:ext cx="1657350" cy="647700"/>
          </a:xfrm>
          <a:prstGeom prst="rect">
            <a:avLst/>
          </a:prstGeom>
        </p:spPr>
        <p:txBody>
          <a:bodyPr wrap="none" fromWordArt="1">
            <a:prstTxWarp prst="textPlain">
              <a:avLst>
                <a:gd name="adj" fmla="val 50000"/>
              </a:avLst>
            </a:prstTxWarp>
          </a:bodyPr>
          <a:lstStyle/>
          <a:p>
            <a:r>
              <a:rPr lang="fa-IR" sz="3600" b="1" kern="10" dirty="0">
                <a:ln w="12700">
                  <a:solidFill>
                    <a:srgbClr val="FF3300"/>
                  </a:solidFill>
                  <a:round/>
                  <a:headEnd/>
                  <a:tailEnd/>
                </a:ln>
                <a:solidFill>
                  <a:srgbClr val="FF3300">
                    <a:alpha val="50195"/>
                  </a:srgbClr>
                </a:solidFill>
                <a:effectLst>
                  <a:outerShdw dist="45791" dir="2021404" algn="ctr" rotWithShape="0">
                    <a:srgbClr val="9999FF"/>
                  </a:outerShdw>
                </a:effectLst>
                <a:latin typeface="Arial"/>
                <a:cs typeface="B Titr" pitchFamily="2" charset="-78"/>
              </a:rPr>
              <a:t>آذربايجان</a:t>
            </a:r>
          </a:p>
        </p:txBody>
      </p:sp>
      <p:sp>
        <p:nvSpPr>
          <p:cNvPr id="30739" name="WordArt 19"/>
          <p:cNvSpPr>
            <a:spLocks noChangeArrowheads="1" noChangeShapeType="1" noTextEdit="1"/>
          </p:cNvSpPr>
          <p:nvPr/>
        </p:nvSpPr>
        <p:spPr bwMode="auto">
          <a:xfrm>
            <a:off x="34925" y="260350"/>
            <a:ext cx="1657350" cy="647700"/>
          </a:xfrm>
          <a:prstGeom prst="rect">
            <a:avLst/>
          </a:prstGeom>
        </p:spPr>
        <p:txBody>
          <a:bodyPr wrap="none" fromWordArt="1">
            <a:prstTxWarp prst="textPlain">
              <a:avLst>
                <a:gd name="adj" fmla="val 50000"/>
              </a:avLst>
            </a:prstTxWarp>
          </a:bodyPr>
          <a:lstStyle/>
          <a:p>
            <a:r>
              <a:rPr lang="fa-IR" sz="3600" b="1" kern="10" dirty="0">
                <a:ln w="12700">
                  <a:solidFill>
                    <a:srgbClr val="FF3300"/>
                  </a:solidFill>
                  <a:round/>
                  <a:headEnd/>
                  <a:tailEnd/>
                </a:ln>
                <a:solidFill>
                  <a:srgbClr val="FF3300">
                    <a:alpha val="50195"/>
                  </a:srgbClr>
                </a:solidFill>
                <a:effectLst>
                  <a:outerShdw dist="45791" dir="2021404" algn="ctr" rotWithShape="0">
                    <a:srgbClr val="9999FF"/>
                  </a:outerShdw>
                </a:effectLst>
                <a:latin typeface="Arial"/>
                <a:cs typeface="B Titr" pitchFamily="2" charset="-78"/>
              </a:rPr>
              <a:t>تركيه</a:t>
            </a:r>
          </a:p>
        </p:txBody>
      </p:sp>
      <p:sp>
        <p:nvSpPr>
          <p:cNvPr id="30740" name="WordArt 20"/>
          <p:cNvSpPr>
            <a:spLocks noChangeArrowheads="1" noChangeShapeType="1" noTextEdit="1"/>
          </p:cNvSpPr>
          <p:nvPr/>
        </p:nvSpPr>
        <p:spPr bwMode="auto">
          <a:xfrm>
            <a:off x="395288" y="5805488"/>
            <a:ext cx="1657350" cy="647700"/>
          </a:xfrm>
          <a:prstGeom prst="rect">
            <a:avLst/>
          </a:prstGeom>
        </p:spPr>
        <p:txBody>
          <a:bodyPr wrap="none" fromWordArt="1">
            <a:prstTxWarp prst="textPlain">
              <a:avLst>
                <a:gd name="adj" fmla="val 50000"/>
              </a:avLst>
            </a:prstTxWarp>
          </a:bodyPr>
          <a:lstStyle/>
          <a:p>
            <a:r>
              <a:rPr lang="fa-IR" sz="3600" b="1" kern="10" dirty="0">
                <a:ln w="12700">
                  <a:solidFill>
                    <a:srgbClr val="FF3300"/>
                  </a:solidFill>
                  <a:round/>
                  <a:headEnd/>
                  <a:tailEnd/>
                </a:ln>
                <a:solidFill>
                  <a:srgbClr val="FF3300">
                    <a:alpha val="50195"/>
                  </a:srgbClr>
                </a:solidFill>
                <a:effectLst>
                  <a:outerShdw dist="45791" dir="2021404" algn="ctr" rotWithShape="0">
                    <a:srgbClr val="9999FF"/>
                  </a:outerShdw>
                </a:effectLst>
                <a:latin typeface="Arial"/>
                <a:cs typeface="B Titr" pitchFamily="2" charset="-78"/>
              </a:rPr>
              <a:t>عراق</a:t>
            </a:r>
          </a:p>
        </p:txBody>
      </p:sp>
      <p:sp>
        <p:nvSpPr>
          <p:cNvPr id="30741" name="WordArt 21"/>
          <p:cNvSpPr>
            <a:spLocks noChangeArrowheads="1" noChangeShapeType="1" noTextEdit="1"/>
          </p:cNvSpPr>
          <p:nvPr/>
        </p:nvSpPr>
        <p:spPr bwMode="auto">
          <a:xfrm>
            <a:off x="1835150" y="1052513"/>
            <a:ext cx="1368425" cy="431800"/>
          </a:xfrm>
          <a:prstGeom prst="rect">
            <a:avLst/>
          </a:prstGeom>
        </p:spPr>
        <p:txBody>
          <a:bodyPr wrap="none" fromWordArt="1">
            <a:prstTxWarp prst="textPlain">
              <a:avLst>
                <a:gd name="adj" fmla="val 50000"/>
              </a:avLst>
            </a:prstTxWarp>
          </a:bodyPr>
          <a:lstStyle/>
          <a:p>
            <a:r>
              <a:rPr lang="fa-IR" sz="3600" b="1" kern="10" dirty="0">
                <a:ln w="12700">
                  <a:solidFill>
                    <a:srgbClr val="FF3300"/>
                  </a:solidFill>
                  <a:round/>
                  <a:headEnd/>
                  <a:tailEnd/>
                </a:ln>
                <a:solidFill>
                  <a:srgbClr val="FF3300">
                    <a:alpha val="50195"/>
                  </a:srgbClr>
                </a:solidFill>
                <a:effectLst>
                  <a:outerShdw dist="45791" dir="2021404" algn="ctr" rotWithShape="0">
                    <a:srgbClr val="9999FF"/>
                  </a:outerShdw>
                </a:effectLst>
                <a:latin typeface="Arial"/>
                <a:cs typeface="B Titr" pitchFamily="2" charset="-78"/>
              </a:rPr>
              <a:t>نخجوان</a:t>
            </a: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0723"/>
                                        </p:tgtEl>
                                        <p:attrNameLst>
                                          <p:attrName>style.visibility</p:attrName>
                                        </p:attrNameLst>
                                      </p:cBhvr>
                                      <p:to>
                                        <p:strVal val="visible"/>
                                      </p:to>
                                    </p:set>
                                    <p:animEffect transition="in" filter="wipe(down)">
                                      <p:cBhvr>
                                        <p:cTn id="12" dur="580">
                                          <p:stCondLst>
                                            <p:cond delay="0"/>
                                          </p:stCondLst>
                                        </p:cTn>
                                        <p:tgtEl>
                                          <p:spTgt spid="30723"/>
                                        </p:tgtEl>
                                      </p:cBhvr>
                                    </p:animEffect>
                                    <p:anim calcmode="lin" valueType="num">
                                      <p:cBhvr>
                                        <p:cTn id="13" dur="1822" tmFilter="0,0; 0.14,0.36; 0.43,0.73; 0.71,0.91; 1.0,1.0">
                                          <p:stCondLst>
                                            <p:cond delay="0"/>
                                          </p:stCondLst>
                                        </p:cTn>
                                        <p:tgtEl>
                                          <p:spTgt spid="3072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072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072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072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0723"/>
                                        </p:tgtEl>
                                        <p:attrNameLst>
                                          <p:attrName>ppt_y</p:attrName>
                                        </p:attrNameLst>
                                      </p:cBhvr>
                                      <p:tavLst>
                                        <p:tav tm="0" fmla="#ppt_y-sin(pi*$)/81">
                                          <p:val>
                                            <p:fltVal val="0"/>
                                          </p:val>
                                        </p:tav>
                                        <p:tav tm="100000">
                                          <p:val>
                                            <p:fltVal val="1"/>
                                          </p:val>
                                        </p:tav>
                                      </p:tavLst>
                                    </p:anim>
                                    <p:animScale>
                                      <p:cBhvr>
                                        <p:cTn id="18" dur="26">
                                          <p:stCondLst>
                                            <p:cond delay="650"/>
                                          </p:stCondLst>
                                        </p:cTn>
                                        <p:tgtEl>
                                          <p:spTgt spid="30723"/>
                                        </p:tgtEl>
                                      </p:cBhvr>
                                      <p:to x="100000" y="60000"/>
                                    </p:animScale>
                                    <p:animScale>
                                      <p:cBhvr>
                                        <p:cTn id="19" dur="166" decel="50000">
                                          <p:stCondLst>
                                            <p:cond delay="676"/>
                                          </p:stCondLst>
                                        </p:cTn>
                                        <p:tgtEl>
                                          <p:spTgt spid="30723"/>
                                        </p:tgtEl>
                                      </p:cBhvr>
                                      <p:to x="100000" y="100000"/>
                                    </p:animScale>
                                    <p:animScale>
                                      <p:cBhvr>
                                        <p:cTn id="20" dur="26">
                                          <p:stCondLst>
                                            <p:cond delay="1312"/>
                                          </p:stCondLst>
                                        </p:cTn>
                                        <p:tgtEl>
                                          <p:spTgt spid="30723"/>
                                        </p:tgtEl>
                                      </p:cBhvr>
                                      <p:to x="100000" y="80000"/>
                                    </p:animScale>
                                    <p:animScale>
                                      <p:cBhvr>
                                        <p:cTn id="21" dur="166" decel="50000">
                                          <p:stCondLst>
                                            <p:cond delay="1338"/>
                                          </p:stCondLst>
                                        </p:cTn>
                                        <p:tgtEl>
                                          <p:spTgt spid="30723"/>
                                        </p:tgtEl>
                                      </p:cBhvr>
                                      <p:to x="100000" y="100000"/>
                                    </p:animScale>
                                    <p:animScale>
                                      <p:cBhvr>
                                        <p:cTn id="22" dur="26">
                                          <p:stCondLst>
                                            <p:cond delay="1642"/>
                                          </p:stCondLst>
                                        </p:cTn>
                                        <p:tgtEl>
                                          <p:spTgt spid="30723"/>
                                        </p:tgtEl>
                                      </p:cBhvr>
                                      <p:to x="100000" y="90000"/>
                                    </p:animScale>
                                    <p:animScale>
                                      <p:cBhvr>
                                        <p:cTn id="23" dur="166" decel="50000">
                                          <p:stCondLst>
                                            <p:cond delay="1668"/>
                                          </p:stCondLst>
                                        </p:cTn>
                                        <p:tgtEl>
                                          <p:spTgt spid="30723"/>
                                        </p:tgtEl>
                                      </p:cBhvr>
                                      <p:to x="100000" y="100000"/>
                                    </p:animScale>
                                    <p:animScale>
                                      <p:cBhvr>
                                        <p:cTn id="24" dur="26">
                                          <p:stCondLst>
                                            <p:cond delay="1808"/>
                                          </p:stCondLst>
                                        </p:cTn>
                                        <p:tgtEl>
                                          <p:spTgt spid="30723"/>
                                        </p:tgtEl>
                                      </p:cBhvr>
                                      <p:to x="100000" y="95000"/>
                                    </p:animScale>
                                    <p:animScale>
                                      <p:cBhvr>
                                        <p:cTn id="25" dur="166" decel="50000">
                                          <p:stCondLst>
                                            <p:cond delay="1834"/>
                                          </p:stCondLst>
                                        </p:cTn>
                                        <p:tgtEl>
                                          <p:spTgt spid="30723"/>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0726"/>
                                        </p:tgtEl>
                                        <p:attrNameLst>
                                          <p:attrName>style.visibility</p:attrName>
                                        </p:attrNameLst>
                                      </p:cBhvr>
                                      <p:to>
                                        <p:strVal val="visible"/>
                                      </p:to>
                                    </p:set>
                                    <p:animEffect transition="in" filter="wipe(down)">
                                      <p:cBhvr>
                                        <p:cTn id="30" dur="5000"/>
                                        <p:tgtEl>
                                          <p:spTgt spid="30726"/>
                                        </p:tgtEl>
                                      </p:cBhvr>
                                    </p:animEffect>
                                  </p:childTnLst>
                                </p:cTn>
                              </p:par>
                            </p:childTnLst>
                          </p:cTn>
                        </p:par>
                        <p:par>
                          <p:cTn id="31" fill="hold" nodeType="afterGroup">
                            <p:stCondLst>
                              <p:cond delay="5000"/>
                            </p:stCondLst>
                            <p:childTnLst>
                              <p:par>
                                <p:cTn id="32" presetID="22" presetClass="entr" presetSubtype="4" fill="hold" grpId="0" nodeType="afterEffect">
                                  <p:stCondLst>
                                    <p:cond delay="0"/>
                                  </p:stCondLst>
                                  <p:childTnLst>
                                    <p:set>
                                      <p:cBhvr>
                                        <p:cTn id="33" dur="1" fill="hold">
                                          <p:stCondLst>
                                            <p:cond delay="0"/>
                                          </p:stCondLst>
                                        </p:cTn>
                                        <p:tgtEl>
                                          <p:spTgt spid="30725"/>
                                        </p:tgtEl>
                                        <p:attrNameLst>
                                          <p:attrName>style.visibility</p:attrName>
                                        </p:attrNameLst>
                                      </p:cBhvr>
                                      <p:to>
                                        <p:strVal val="visible"/>
                                      </p:to>
                                    </p:set>
                                    <p:animEffect transition="in" filter="wipe(down)">
                                      <p:cBhvr>
                                        <p:cTn id="34" dur="500"/>
                                        <p:tgtEl>
                                          <p:spTgt spid="3072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0730"/>
                                        </p:tgtEl>
                                        <p:attrNameLst>
                                          <p:attrName>style.visibility</p:attrName>
                                        </p:attrNameLst>
                                      </p:cBhvr>
                                      <p:to>
                                        <p:strVal val="visible"/>
                                      </p:to>
                                    </p:set>
                                    <p:animEffect transition="in" filter="wipe(down)">
                                      <p:cBhvr>
                                        <p:cTn id="39" dur="500"/>
                                        <p:tgtEl>
                                          <p:spTgt spid="30730"/>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0736"/>
                                        </p:tgtEl>
                                        <p:attrNameLst>
                                          <p:attrName>style.visibility</p:attrName>
                                        </p:attrNameLst>
                                      </p:cBhvr>
                                      <p:to>
                                        <p:strVal val="visible"/>
                                      </p:to>
                                    </p:set>
                                    <p:animEffect transition="in" filter="fade">
                                      <p:cBhvr>
                                        <p:cTn id="44" dur="2000"/>
                                        <p:tgtEl>
                                          <p:spTgt spid="30736"/>
                                        </p:tgtEl>
                                      </p:cBhvr>
                                    </p:animEffect>
                                  </p:childTnLst>
                                </p:cTn>
                              </p:par>
                              <p:par>
                                <p:cTn id="45" presetID="22" presetClass="entr" presetSubtype="4" fill="hold" grpId="0" nodeType="withEffect">
                                  <p:stCondLst>
                                    <p:cond delay="0"/>
                                  </p:stCondLst>
                                  <p:childTnLst>
                                    <p:set>
                                      <p:cBhvr>
                                        <p:cTn id="46" dur="1" fill="hold">
                                          <p:stCondLst>
                                            <p:cond delay="0"/>
                                          </p:stCondLst>
                                        </p:cTn>
                                        <p:tgtEl>
                                          <p:spTgt spid="30732"/>
                                        </p:tgtEl>
                                        <p:attrNameLst>
                                          <p:attrName>style.visibility</p:attrName>
                                        </p:attrNameLst>
                                      </p:cBhvr>
                                      <p:to>
                                        <p:strVal val="visible"/>
                                      </p:to>
                                    </p:set>
                                    <p:animEffect transition="in" filter="wipe(down)">
                                      <p:cBhvr>
                                        <p:cTn id="47" dur="500"/>
                                        <p:tgtEl>
                                          <p:spTgt spid="30732"/>
                                        </p:tgtEl>
                                      </p:cBhvr>
                                    </p:animEffect>
                                  </p:childTnLst>
                                </p:cTn>
                              </p:par>
                              <p:par>
                                <p:cTn id="48" presetID="22" presetClass="entr" presetSubtype="4" fill="hold" grpId="0" nodeType="withEffect">
                                  <p:stCondLst>
                                    <p:cond delay="0"/>
                                  </p:stCondLst>
                                  <p:childTnLst>
                                    <p:set>
                                      <p:cBhvr>
                                        <p:cTn id="49" dur="1" fill="hold">
                                          <p:stCondLst>
                                            <p:cond delay="0"/>
                                          </p:stCondLst>
                                        </p:cTn>
                                        <p:tgtEl>
                                          <p:spTgt spid="30731"/>
                                        </p:tgtEl>
                                        <p:attrNameLst>
                                          <p:attrName>style.visibility</p:attrName>
                                        </p:attrNameLst>
                                      </p:cBhvr>
                                      <p:to>
                                        <p:strVal val="visible"/>
                                      </p:to>
                                    </p:set>
                                    <p:animEffect transition="in" filter="wipe(down)">
                                      <p:cBhvr>
                                        <p:cTn id="50" dur="500"/>
                                        <p:tgtEl>
                                          <p:spTgt spid="30731"/>
                                        </p:tgtEl>
                                      </p:cBhvr>
                                    </p:animEffect>
                                  </p:childTnLst>
                                </p:cTn>
                              </p:par>
                              <p:par>
                                <p:cTn id="51" presetID="22" presetClass="entr" presetSubtype="4" fill="hold" grpId="0" nodeType="withEffect">
                                  <p:stCondLst>
                                    <p:cond delay="0"/>
                                  </p:stCondLst>
                                  <p:childTnLst>
                                    <p:set>
                                      <p:cBhvr>
                                        <p:cTn id="52" dur="1" fill="hold">
                                          <p:stCondLst>
                                            <p:cond delay="0"/>
                                          </p:stCondLst>
                                        </p:cTn>
                                        <p:tgtEl>
                                          <p:spTgt spid="30727"/>
                                        </p:tgtEl>
                                        <p:attrNameLst>
                                          <p:attrName>style.visibility</p:attrName>
                                        </p:attrNameLst>
                                      </p:cBhvr>
                                      <p:to>
                                        <p:strVal val="visible"/>
                                      </p:to>
                                    </p:set>
                                    <p:animEffect transition="in" filter="wipe(down)">
                                      <p:cBhvr>
                                        <p:cTn id="53" dur="500"/>
                                        <p:tgtEl>
                                          <p:spTgt spid="3072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0733"/>
                                        </p:tgtEl>
                                        <p:attrNameLst>
                                          <p:attrName>style.visibility</p:attrName>
                                        </p:attrNameLst>
                                      </p:cBhvr>
                                      <p:to>
                                        <p:strVal val="visible"/>
                                      </p:to>
                                    </p:set>
                                    <p:animEffect transition="in" filter="wipe(down)">
                                      <p:cBhvr>
                                        <p:cTn id="56" dur="500"/>
                                        <p:tgtEl>
                                          <p:spTgt spid="30733"/>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30738"/>
                                        </p:tgtEl>
                                        <p:attrNameLst>
                                          <p:attrName>style.visibility</p:attrName>
                                        </p:attrNameLst>
                                      </p:cBhvr>
                                      <p:to>
                                        <p:strVal val="visible"/>
                                      </p:to>
                                    </p:set>
                                    <p:animEffect transition="in" filter="fade">
                                      <p:cBhvr>
                                        <p:cTn id="61" dur="1000"/>
                                        <p:tgtEl>
                                          <p:spTgt spid="30738"/>
                                        </p:tgtEl>
                                      </p:cBhvr>
                                    </p:animEffect>
                                    <p:anim calcmode="lin" valueType="num">
                                      <p:cBhvr>
                                        <p:cTn id="62" dur="1000" fill="hold"/>
                                        <p:tgtEl>
                                          <p:spTgt spid="30738"/>
                                        </p:tgtEl>
                                        <p:attrNameLst>
                                          <p:attrName>ppt_x</p:attrName>
                                        </p:attrNameLst>
                                      </p:cBhvr>
                                      <p:tavLst>
                                        <p:tav tm="0">
                                          <p:val>
                                            <p:strVal val="#ppt_x"/>
                                          </p:val>
                                        </p:tav>
                                        <p:tav tm="100000">
                                          <p:val>
                                            <p:strVal val="#ppt_x"/>
                                          </p:val>
                                        </p:tav>
                                      </p:tavLst>
                                    </p:anim>
                                    <p:anim calcmode="lin" valueType="num">
                                      <p:cBhvr>
                                        <p:cTn id="63" dur="1000" fill="hold"/>
                                        <p:tgtEl>
                                          <p:spTgt spid="30738"/>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30737"/>
                                        </p:tgtEl>
                                        <p:attrNameLst>
                                          <p:attrName>style.visibility</p:attrName>
                                        </p:attrNameLst>
                                      </p:cBhvr>
                                      <p:to>
                                        <p:strVal val="visible"/>
                                      </p:to>
                                    </p:set>
                                    <p:animEffect transition="in" filter="fade">
                                      <p:cBhvr>
                                        <p:cTn id="66" dur="1000"/>
                                        <p:tgtEl>
                                          <p:spTgt spid="30737"/>
                                        </p:tgtEl>
                                      </p:cBhvr>
                                    </p:animEffect>
                                    <p:anim calcmode="lin" valueType="num">
                                      <p:cBhvr>
                                        <p:cTn id="67" dur="1000" fill="hold"/>
                                        <p:tgtEl>
                                          <p:spTgt spid="30737"/>
                                        </p:tgtEl>
                                        <p:attrNameLst>
                                          <p:attrName>ppt_x</p:attrName>
                                        </p:attrNameLst>
                                      </p:cBhvr>
                                      <p:tavLst>
                                        <p:tav tm="0">
                                          <p:val>
                                            <p:strVal val="#ppt_x"/>
                                          </p:val>
                                        </p:tav>
                                        <p:tav tm="100000">
                                          <p:val>
                                            <p:strVal val="#ppt_x"/>
                                          </p:val>
                                        </p:tav>
                                      </p:tavLst>
                                    </p:anim>
                                    <p:anim calcmode="lin" valueType="num">
                                      <p:cBhvr>
                                        <p:cTn id="68" dur="1000" fill="hold"/>
                                        <p:tgtEl>
                                          <p:spTgt spid="30737"/>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30741"/>
                                        </p:tgtEl>
                                        <p:attrNameLst>
                                          <p:attrName>style.visibility</p:attrName>
                                        </p:attrNameLst>
                                      </p:cBhvr>
                                      <p:to>
                                        <p:strVal val="visible"/>
                                      </p:to>
                                    </p:set>
                                    <p:animEffect transition="in" filter="fade">
                                      <p:cBhvr>
                                        <p:cTn id="71" dur="1000"/>
                                        <p:tgtEl>
                                          <p:spTgt spid="30741"/>
                                        </p:tgtEl>
                                      </p:cBhvr>
                                    </p:animEffect>
                                    <p:anim calcmode="lin" valueType="num">
                                      <p:cBhvr>
                                        <p:cTn id="72" dur="1000" fill="hold"/>
                                        <p:tgtEl>
                                          <p:spTgt spid="30741"/>
                                        </p:tgtEl>
                                        <p:attrNameLst>
                                          <p:attrName>ppt_x</p:attrName>
                                        </p:attrNameLst>
                                      </p:cBhvr>
                                      <p:tavLst>
                                        <p:tav tm="0">
                                          <p:val>
                                            <p:strVal val="#ppt_x"/>
                                          </p:val>
                                        </p:tav>
                                        <p:tav tm="100000">
                                          <p:val>
                                            <p:strVal val="#ppt_x"/>
                                          </p:val>
                                        </p:tav>
                                      </p:tavLst>
                                    </p:anim>
                                    <p:anim calcmode="lin" valueType="num">
                                      <p:cBhvr>
                                        <p:cTn id="73" dur="1000" fill="hold"/>
                                        <p:tgtEl>
                                          <p:spTgt spid="30741"/>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30739"/>
                                        </p:tgtEl>
                                        <p:attrNameLst>
                                          <p:attrName>style.visibility</p:attrName>
                                        </p:attrNameLst>
                                      </p:cBhvr>
                                      <p:to>
                                        <p:strVal val="visible"/>
                                      </p:to>
                                    </p:set>
                                    <p:animEffect transition="in" filter="fade">
                                      <p:cBhvr>
                                        <p:cTn id="76" dur="1000"/>
                                        <p:tgtEl>
                                          <p:spTgt spid="30739"/>
                                        </p:tgtEl>
                                      </p:cBhvr>
                                    </p:animEffect>
                                    <p:anim calcmode="lin" valueType="num">
                                      <p:cBhvr>
                                        <p:cTn id="77" dur="1000" fill="hold"/>
                                        <p:tgtEl>
                                          <p:spTgt spid="30739"/>
                                        </p:tgtEl>
                                        <p:attrNameLst>
                                          <p:attrName>ppt_x</p:attrName>
                                        </p:attrNameLst>
                                      </p:cBhvr>
                                      <p:tavLst>
                                        <p:tav tm="0">
                                          <p:val>
                                            <p:strVal val="#ppt_x"/>
                                          </p:val>
                                        </p:tav>
                                        <p:tav tm="100000">
                                          <p:val>
                                            <p:strVal val="#ppt_x"/>
                                          </p:val>
                                        </p:tav>
                                      </p:tavLst>
                                    </p:anim>
                                    <p:anim calcmode="lin" valueType="num">
                                      <p:cBhvr>
                                        <p:cTn id="78" dur="1000" fill="hold"/>
                                        <p:tgtEl>
                                          <p:spTgt spid="30739"/>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30740"/>
                                        </p:tgtEl>
                                        <p:attrNameLst>
                                          <p:attrName>style.visibility</p:attrName>
                                        </p:attrNameLst>
                                      </p:cBhvr>
                                      <p:to>
                                        <p:strVal val="visible"/>
                                      </p:to>
                                    </p:set>
                                    <p:animEffect transition="in" filter="fade">
                                      <p:cBhvr>
                                        <p:cTn id="81" dur="1000"/>
                                        <p:tgtEl>
                                          <p:spTgt spid="30740"/>
                                        </p:tgtEl>
                                      </p:cBhvr>
                                    </p:animEffect>
                                    <p:anim calcmode="lin" valueType="num">
                                      <p:cBhvr>
                                        <p:cTn id="82" dur="1000" fill="hold"/>
                                        <p:tgtEl>
                                          <p:spTgt spid="30740"/>
                                        </p:tgtEl>
                                        <p:attrNameLst>
                                          <p:attrName>ppt_x</p:attrName>
                                        </p:attrNameLst>
                                      </p:cBhvr>
                                      <p:tavLst>
                                        <p:tav tm="0">
                                          <p:val>
                                            <p:strVal val="#ppt_x"/>
                                          </p:val>
                                        </p:tav>
                                        <p:tav tm="100000">
                                          <p:val>
                                            <p:strVal val="#ppt_x"/>
                                          </p:val>
                                        </p:tav>
                                      </p:tavLst>
                                    </p:anim>
                                    <p:anim calcmode="lin" valueType="num">
                                      <p:cBhvr>
                                        <p:cTn id="83" dur="1000" fill="hold"/>
                                        <p:tgtEl>
                                          <p:spTgt spid="307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animBg="1"/>
      <p:bldP spid="30725" grpId="0" animBg="1"/>
      <p:bldP spid="30726" grpId="0" animBg="1"/>
      <p:bldP spid="30727" grpId="0" animBg="1"/>
      <p:bldP spid="30730" grpId="0" animBg="1"/>
      <p:bldP spid="30731" grpId="0" animBg="1"/>
      <p:bldP spid="30732" grpId="0" animBg="1"/>
      <p:bldP spid="30733" grpId="0" animBg="1"/>
      <p:bldP spid="30736" grpId="0" animBg="1"/>
      <p:bldP spid="30737" grpId="0" animBg="1"/>
      <p:bldP spid="30738" grpId="0" animBg="1"/>
      <p:bldP spid="30739" grpId="0" animBg="1"/>
      <p:bldP spid="30740" grpId="0" animBg="1"/>
      <p:bldP spid="3074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229600" cy="1143000"/>
          </a:xfrm>
        </p:spPr>
        <p:txBody>
          <a:bodyPr>
            <a:normAutofit/>
          </a:bodyPr>
          <a:lstStyle/>
          <a:p>
            <a:r>
              <a:rPr lang="fa-IR" sz="3600" dirty="0">
                <a:solidFill>
                  <a:srgbClr val="0070C0"/>
                </a:solidFill>
                <a:cs typeface="B Titr" pitchFamily="2" charset="-78"/>
              </a:rPr>
              <a:t>ب – اعتبارات تملک دارائی های سرمایه ای </a:t>
            </a:r>
            <a:endParaRPr lang="en-US" sz="3600" dirty="0">
              <a:solidFill>
                <a:srgbClr val="0070C0"/>
              </a:solidFill>
              <a:cs typeface="B Titr" pitchFamily="2" charset="-78"/>
            </a:endParaRPr>
          </a:p>
        </p:txBody>
      </p:sp>
      <p:sp>
        <p:nvSpPr>
          <p:cNvPr id="3" name="Content Placeholder 2"/>
          <p:cNvSpPr>
            <a:spLocks noGrp="1"/>
          </p:cNvSpPr>
          <p:nvPr>
            <p:ph idx="1"/>
          </p:nvPr>
        </p:nvSpPr>
        <p:spPr>
          <a:xfrm>
            <a:off x="428596" y="1500174"/>
            <a:ext cx="8229600" cy="4643470"/>
          </a:xfrm>
        </p:spPr>
        <p:txBody>
          <a:bodyPr>
            <a:normAutofit/>
          </a:bodyPr>
          <a:lstStyle/>
          <a:p>
            <a:pPr lvl="0" algn="just" rtl="1">
              <a:buFont typeface="Wingdings" panose="05000000000000000000" pitchFamily="2" charset="2"/>
              <a:buChar char="v"/>
            </a:pPr>
            <a:r>
              <a:rPr lang="fa-IR" sz="3600" dirty="0" smtClean="0">
                <a:cs typeface="B Zar" pitchFamily="2" charset="-78"/>
              </a:rPr>
              <a:t>در سال 92 مجموع </a:t>
            </a:r>
            <a:r>
              <a:rPr lang="fa-IR" sz="3600" dirty="0">
                <a:cs typeface="B Zar" pitchFamily="2" charset="-78"/>
              </a:rPr>
              <a:t>پرداختی خزانه </a:t>
            </a:r>
            <a:r>
              <a:rPr lang="fa-IR" sz="3600" dirty="0" smtClean="0">
                <a:cs typeface="B Zar" pitchFamily="2" charset="-78"/>
              </a:rPr>
              <a:t>استان</a:t>
            </a:r>
          </a:p>
          <a:p>
            <a:pPr lvl="1" algn="just">
              <a:buFont typeface="Wingdings" panose="05000000000000000000" pitchFamily="2" charset="2"/>
              <a:buChar char="v"/>
            </a:pPr>
            <a:r>
              <a:rPr lang="fa-IR" dirty="0" smtClean="0">
                <a:cs typeface="B Zar" pitchFamily="2" charset="-78"/>
              </a:rPr>
              <a:t> </a:t>
            </a:r>
            <a:r>
              <a:rPr lang="fa-IR" dirty="0">
                <a:cs typeface="B Zar" pitchFamily="2" charset="-78"/>
              </a:rPr>
              <a:t>31.5 درصد در اعتبارات </a:t>
            </a:r>
            <a:r>
              <a:rPr lang="fa-IR" dirty="0" smtClean="0">
                <a:cs typeface="B Zar" pitchFamily="2" charset="-78"/>
              </a:rPr>
              <a:t>استانی</a:t>
            </a:r>
          </a:p>
          <a:p>
            <a:pPr lvl="1" algn="just">
              <a:buFont typeface="Wingdings" panose="05000000000000000000" pitchFamily="2" charset="2"/>
              <a:buChar char="v"/>
            </a:pPr>
            <a:r>
              <a:rPr lang="fa-IR" dirty="0" smtClean="0">
                <a:cs typeface="B Zar" pitchFamily="2" charset="-78"/>
              </a:rPr>
              <a:t> </a:t>
            </a:r>
            <a:r>
              <a:rPr lang="fa-IR" dirty="0">
                <a:cs typeface="B Zar" pitchFamily="2" charset="-78"/>
              </a:rPr>
              <a:t>29.65 درصد در اعتبارات ملی استانی شده </a:t>
            </a:r>
            <a:r>
              <a:rPr lang="fa-IR" dirty="0" smtClean="0">
                <a:cs typeface="B Zar" pitchFamily="2" charset="-78"/>
              </a:rPr>
              <a:t> </a:t>
            </a:r>
          </a:p>
          <a:p>
            <a:pPr lvl="1" algn="just">
              <a:buFont typeface="Wingdings" panose="05000000000000000000" pitchFamily="2" charset="2"/>
              <a:buChar char="v"/>
            </a:pPr>
            <a:endParaRPr lang="fa-IR" dirty="0" smtClean="0">
              <a:cs typeface="B Zar" pitchFamily="2" charset="-78"/>
            </a:endParaRPr>
          </a:p>
          <a:p>
            <a:pPr lvl="1" algn="just">
              <a:buFont typeface="Wingdings" panose="05000000000000000000" pitchFamily="2" charset="2"/>
              <a:buChar char="v"/>
            </a:pPr>
            <a:r>
              <a:rPr lang="fa-IR" dirty="0" smtClean="0">
                <a:solidFill>
                  <a:srgbClr val="FF0000"/>
                </a:solidFill>
                <a:cs typeface="B Zar" pitchFamily="2" charset="-78"/>
              </a:rPr>
              <a:t>اعتبارات </a:t>
            </a:r>
            <a:r>
              <a:rPr lang="fa-IR" dirty="0">
                <a:solidFill>
                  <a:srgbClr val="FF0000"/>
                </a:solidFill>
                <a:cs typeface="B Zar" pitchFamily="2" charset="-78"/>
              </a:rPr>
              <a:t>عمرانی ابلاغی سال جاری </a:t>
            </a:r>
            <a:r>
              <a:rPr lang="fa-IR" dirty="0" smtClean="0">
                <a:solidFill>
                  <a:srgbClr val="FF0000"/>
                </a:solidFill>
                <a:cs typeface="B Zar" pitchFamily="2" charset="-78"/>
              </a:rPr>
              <a:t>حتی با  </a:t>
            </a:r>
            <a:r>
              <a:rPr lang="fa-IR" dirty="0">
                <a:solidFill>
                  <a:srgbClr val="FF0000"/>
                </a:solidFill>
                <a:cs typeface="B Zar" pitchFamily="2" charset="-78"/>
              </a:rPr>
              <a:t>لحاظ نمودن </a:t>
            </a:r>
            <a:r>
              <a:rPr lang="fa-IR" dirty="0" smtClean="0">
                <a:solidFill>
                  <a:srgbClr val="FF0000"/>
                </a:solidFill>
                <a:cs typeface="B Zar" pitchFamily="2" charset="-78"/>
              </a:rPr>
              <a:t>تخصیص صد درصد ، پروژه </a:t>
            </a:r>
            <a:r>
              <a:rPr lang="fa-IR" dirty="0">
                <a:solidFill>
                  <a:srgbClr val="FF0000"/>
                </a:solidFill>
                <a:cs typeface="B Zar" pitchFamily="2" charset="-78"/>
              </a:rPr>
              <a:t>های نیمه تمام </a:t>
            </a:r>
            <a:r>
              <a:rPr lang="fa-IR" dirty="0" smtClean="0">
                <a:solidFill>
                  <a:srgbClr val="FF0000"/>
                </a:solidFill>
                <a:cs typeface="B Zar" pitchFamily="2" charset="-78"/>
              </a:rPr>
              <a:t>را </a:t>
            </a:r>
            <a:r>
              <a:rPr lang="fa-IR" dirty="0">
                <a:solidFill>
                  <a:srgbClr val="FF0000"/>
                </a:solidFill>
                <a:cs typeface="B Zar" pitchFamily="2" charset="-78"/>
              </a:rPr>
              <a:t>پوشش نمی دهد . </a:t>
            </a:r>
            <a:endParaRPr lang="fa-IR" dirty="0" smtClean="0">
              <a:solidFill>
                <a:srgbClr val="FF0000"/>
              </a:solidFill>
              <a:cs typeface="B Zar" pitchFamily="2" charset="-78"/>
            </a:endParaRPr>
          </a:p>
          <a:p>
            <a:pPr lvl="0" algn="r" rtl="1">
              <a:buFont typeface="Wingdings" panose="05000000000000000000" pitchFamily="2" charset="2"/>
              <a:buChar char="v"/>
            </a:pPr>
            <a:endParaRPr lang="en-US" dirty="0"/>
          </a:p>
          <a:p>
            <a:pPr algn="r">
              <a:buFont typeface="Wingdings" panose="05000000000000000000" pitchFamily="2" charset="2"/>
              <a:buChar char="v"/>
            </a:pPr>
            <a:endParaRPr lang="en-US" dirty="0"/>
          </a:p>
        </p:txBody>
      </p:sp>
    </p:spTree>
  </p:cSld>
  <p:clrMapOvr>
    <a:masterClrMapping/>
  </p:clrMapOvr>
  <p:transition spd="slow">
    <p:cover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944113779"/>
              </p:ext>
            </p:extLst>
          </p:nvPr>
        </p:nvGraphicFramePr>
        <p:xfrm>
          <a:off x="214282" y="1357298"/>
          <a:ext cx="8715436" cy="4786346"/>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428596" y="142852"/>
            <a:ext cx="8229600" cy="1143000"/>
          </a:xfrm>
        </p:spPr>
        <p:txBody>
          <a:bodyPr>
            <a:noAutofit/>
          </a:bodyPr>
          <a:lstStyle/>
          <a:p>
            <a:pPr lvl="0"/>
            <a:r>
              <a:rPr lang="ar-SA" sz="2400" dirty="0" smtClean="0">
                <a:cs typeface="B Titr" pitchFamily="2" charset="-78"/>
              </a:rPr>
              <a:t>اعتبارات تملک </a:t>
            </a:r>
            <a:r>
              <a:rPr lang="ar-SA" sz="2400" dirty="0">
                <a:cs typeface="B Titr" pitchFamily="2" charset="-78"/>
              </a:rPr>
              <a:t>دارائیهای </a:t>
            </a:r>
            <a:r>
              <a:rPr lang="ar-SA" sz="2400" dirty="0" smtClean="0">
                <a:cs typeface="B Titr" pitchFamily="2" charset="-78"/>
              </a:rPr>
              <a:t>سر</a:t>
            </a:r>
            <a:r>
              <a:rPr lang="fa-IR" sz="2400" dirty="0" smtClean="0">
                <a:cs typeface="B Titr" pitchFamily="2" charset="-78"/>
              </a:rPr>
              <a:t>م</a:t>
            </a:r>
            <a:r>
              <a:rPr lang="ar-SA" sz="2400" dirty="0" smtClean="0">
                <a:cs typeface="B Titr" pitchFamily="2" charset="-78"/>
              </a:rPr>
              <a:t>ایه </a:t>
            </a:r>
            <a:r>
              <a:rPr lang="ar-SA" sz="2400" dirty="0">
                <a:cs typeface="B Titr" pitchFamily="2" charset="-78"/>
              </a:rPr>
              <a:t>ای </a:t>
            </a:r>
            <a:r>
              <a:rPr lang="ar-SA" sz="2400" dirty="0" smtClean="0">
                <a:cs typeface="B Titr" pitchFamily="2" charset="-78"/>
              </a:rPr>
              <a:t>(</a:t>
            </a:r>
            <a:r>
              <a:rPr lang="fa-IR" sz="2400" dirty="0" smtClean="0">
                <a:cs typeface="B Titr" pitchFamily="2" charset="-78"/>
              </a:rPr>
              <a:t>استانی و </a:t>
            </a:r>
            <a:r>
              <a:rPr lang="ar-SA" sz="2400" dirty="0" smtClean="0">
                <a:cs typeface="B Titr" pitchFamily="2" charset="-78"/>
              </a:rPr>
              <a:t>ملی استانی</a:t>
            </a:r>
            <a:r>
              <a:rPr lang="fa-IR" sz="2400" dirty="0" smtClean="0">
                <a:cs typeface="B Titr" pitchFamily="2" charset="-78"/>
              </a:rPr>
              <a:t> شده</a:t>
            </a:r>
            <a:r>
              <a:rPr lang="ar-SA" sz="2400" dirty="0" smtClean="0">
                <a:cs typeface="B Titr" pitchFamily="2" charset="-78"/>
              </a:rPr>
              <a:t>)</a:t>
            </a:r>
            <a:r>
              <a:rPr lang="fa-IR" sz="2400" dirty="0" smtClean="0">
                <a:cs typeface="B Titr" pitchFamily="2" charset="-78"/>
              </a:rPr>
              <a:t/>
            </a:r>
            <a:br>
              <a:rPr lang="fa-IR" sz="2400" dirty="0" smtClean="0">
                <a:cs typeface="B Titr" pitchFamily="2" charset="-78"/>
              </a:rPr>
            </a:br>
            <a:r>
              <a:rPr lang="ar-SA" sz="2400" dirty="0" smtClean="0">
                <a:cs typeface="B Titr" pitchFamily="2" charset="-78"/>
              </a:rPr>
              <a:t> </a:t>
            </a:r>
            <a:r>
              <a:rPr lang="ar-SA" sz="2400" dirty="0">
                <a:cs typeface="B Titr" pitchFamily="2" charset="-78"/>
              </a:rPr>
              <a:t/>
            </a:r>
            <a:br>
              <a:rPr lang="ar-SA" sz="2400" dirty="0">
                <a:cs typeface="B Titr" pitchFamily="2" charset="-78"/>
              </a:rPr>
            </a:br>
            <a:r>
              <a:rPr lang="ar-SA" sz="2400" dirty="0">
                <a:cs typeface="B Titr" pitchFamily="2" charset="-78"/>
              </a:rPr>
              <a:t>طی سالهای </a:t>
            </a:r>
            <a:r>
              <a:rPr lang="ar-SA" sz="2400" dirty="0" smtClean="0">
                <a:cs typeface="B Titr" pitchFamily="2" charset="-78"/>
              </a:rPr>
              <a:t>138</a:t>
            </a:r>
            <a:r>
              <a:rPr lang="fa-IR" sz="2400" dirty="0" smtClean="0">
                <a:cs typeface="B Titr" pitchFamily="2" charset="-78"/>
              </a:rPr>
              <a:t>4</a:t>
            </a:r>
            <a:r>
              <a:rPr lang="ar-SA" sz="2400" dirty="0" smtClean="0">
                <a:cs typeface="B Titr" pitchFamily="2" charset="-78"/>
              </a:rPr>
              <a:t> </a:t>
            </a:r>
            <a:r>
              <a:rPr lang="ar-SA" sz="2400" dirty="0">
                <a:cs typeface="B Titr" pitchFamily="2" charset="-78"/>
              </a:rPr>
              <a:t>تا </a:t>
            </a:r>
            <a:r>
              <a:rPr lang="ar-SA" sz="2400" dirty="0" smtClean="0">
                <a:cs typeface="B Titr" pitchFamily="2" charset="-78"/>
              </a:rPr>
              <a:t>1392</a:t>
            </a:r>
            <a:r>
              <a:rPr lang="fa-IR" sz="2400" dirty="0" smtClean="0">
                <a:cs typeface="B Titr" pitchFamily="2" charset="-78"/>
              </a:rPr>
              <a:t>                (میلیارد ریال)</a:t>
            </a:r>
            <a:endParaRPr lang="en-US" sz="2400" dirty="0">
              <a:cs typeface="B Titr" pitchFamily="2" charset="-78"/>
            </a:endParaRPr>
          </a:p>
        </p:txBody>
      </p:sp>
    </p:spTree>
  </p:cSld>
  <p:clrMapOvr>
    <a:masterClrMapping/>
  </p:clrMapOvr>
  <p:transition spd="slow">
    <p:cover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2400" dirty="0" smtClean="0">
                <a:cs typeface="B Titr" pitchFamily="2" charset="-78"/>
              </a:rPr>
              <a:t>مقایسه سهم اعتبارات تملک دارایی های سرمایه ای استان از کل کشور طی سالهای 1386 الی 1393</a:t>
            </a:r>
            <a:endParaRPr lang="en-US" sz="2800" dirty="0">
              <a:cs typeface="B Titr" pitchFamily="2" charset="-78"/>
            </a:endParaRPr>
          </a:p>
        </p:txBody>
      </p:sp>
      <p:graphicFrame>
        <p:nvGraphicFramePr>
          <p:cNvPr id="4" name="Chart 3"/>
          <p:cNvGraphicFramePr>
            <a:graphicFrameLocks/>
          </p:cNvGraphicFramePr>
          <p:nvPr>
            <p:extLst>
              <p:ext uri="{D42A27DB-BD31-4B8C-83A1-F6EECF244321}">
                <p14:modId xmlns:p14="http://schemas.microsoft.com/office/powerpoint/2010/main" val="4292694067"/>
              </p:ext>
            </p:extLst>
          </p:nvPr>
        </p:nvGraphicFramePr>
        <p:xfrm>
          <a:off x="323528" y="1484784"/>
          <a:ext cx="8136904" cy="504056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3"/>
          <p:cNvPicPr>
            <a:picLocks noChangeAspect="1" noChangeArrowheads="1" noCrop="1"/>
          </p:cNvPicPr>
          <p:nvPr/>
        </p:nvPicPr>
        <p:blipFill>
          <a:blip r:embed="rId4" cstate="print"/>
          <a:srcRect/>
          <a:stretch>
            <a:fillRect/>
          </a:stretch>
        </p:blipFill>
        <p:spPr bwMode="auto">
          <a:xfrm>
            <a:off x="0" y="1"/>
            <a:ext cx="756478" cy="548680"/>
          </a:xfrm>
          <a:prstGeom prst="rect">
            <a:avLst/>
          </a:prstGeom>
          <a:noFill/>
          <a:ln w="9525">
            <a:noFill/>
            <a:miter lim="800000"/>
            <a:headEnd/>
            <a:tailEnd/>
          </a:ln>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righ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158" y="500042"/>
            <a:ext cx="8329642" cy="5857916"/>
          </a:xfrm>
        </p:spPr>
        <p:txBody>
          <a:bodyPr/>
          <a:lstStyle/>
          <a:p>
            <a:pPr algn="just">
              <a:buFont typeface="Wingdings" panose="05000000000000000000" pitchFamily="2" charset="2"/>
              <a:buChar char="v"/>
            </a:pPr>
            <a:r>
              <a:rPr lang="fa-IR" dirty="0" smtClean="0">
                <a:cs typeface="B Zar" pitchFamily="2" charset="-78"/>
              </a:rPr>
              <a:t>   سهم </a:t>
            </a:r>
            <a:r>
              <a:rPr lang="fa-IR" sz="3600" dirty="0" smtClean="0">
                <a:cs typeface="B Zar" pitchFamily="2" charset="-78"/>
              </a:rPr>
              <a:t>اعتبارات </a:t>
            </a:r>
            <a:r>
              <a:rPr lang="fa-IR" sz="3600" dirty="0">
                <a:cs typeface="B Zar" pitchFamily="2" charset="-78"/>
              </a:rPr>
              <a:t>تملک داراییهای سرمایه ای استان </a:t>
            </a:r>
            <a:r>
              <a:rPr lang="fa-IR" sz="3600" dirty="0" smtClean="0">
                <a:cs typeface="B Zar" pitchFamily="2" charset="-78"/>
              </a:rPr>
              <a:t>دارای روند </a:t>
            </a:r>
            <a:r>
              <a:rPr lang="fa-IR" sz="3600" dirty="0">
                <a:cs typeface="B Zar" pitchFamily="2" charset="-78"/>
              </a:rPr>
              <a:t>نزولی </a:t>
            </a:r>
            <a:r>
              <a:rPr lang="fa-IR" sz="3600" dirty="0" smtClean="0">
                <a:cs typeface="B Zar" pitchFamily="2" charset="-78"/>
              </a:rPr>
              <a:t>است. </a:t>
            </a:r>
          </a:p>
          <a:p>
            <a:pPr algn="just">
              <a:buFont typeface="Wingdings" panose="05000000000000000000" pitchFamily="2" charset="2"/>
              <a:buChar char="v"/>
            </a:pPr>
            <a:r>
              <a:rPr lang="fa-IR" sz="3600" dirty="0" smtClean="0">
                <a:cs typeface="B Zar" pitchFamily="2" charset="-78"/>
              </a:rPr>
              <a:t>سهم </a:t>
            </a:r>
            <a:r>
              <a:rPr lang="fa-IR" sz="3600" dirty="0">
                <a:cs typeface="B Zar" pitchFamily="2" charset="-78"/>
              </a:rPr>
              <a:t>مزبور از سال 1386 تا سال 1392 بیانگر کاهش از رقم 4.06 درصد به 3.94 درصد است </a:t>
            </a:r>
            <a:r>
              <a:rPr lang="fa-IR" sz="3600" dirty="0" smtClean="0">
                <a:cs typeface="B Zar" pitchFamily="2" charset="-78"/>
              </a:rPr>
              <a:t>.</a:t>
            </a:r>
          </a:p>
          <a:p>
            <a:pPr algn="just">
              <a:buFont typeface="Wingdings" panose="05000000000000000000" pitchFamily="2" charset="2"/>
              <a:buChar char="v"/>
            </a:pPr>
            <a:r>
              <a:rPr lang="fa-IR" sz="3600" dirty="0" smtClean="0">
                <a:cs typeface="B Zar" pitchFamily="2" charset="-78"/>
              </a:rPr>
              <a:t> </a:t>
            </a:r>
            <a:r>
              <a:rPr lang="fa-IR" sz="3600" dirty="0">
                <a:cs typeface="B Zar" pitchFamily="2" charset="-78"/>
              </a:rPr>
              <a:t>سهم اعتباری استان در لایحه سال 1393 برابر با </a:t>
            </a:r>
            <a:r>
              <a:rPr lang="fa-IR" sz="3600" dirty="0" smtClean="0">
                <a:cs typeface="B Zar" pitchFamily="2" charset="-78"/>
              </a:rPr>
              <a:t>3.95</a:t>
            </a:r>
          </a:p>
          <a:p>
            <a:pPr algn="just">
              <a:buFont typeface="Wingdings" panose="05000000000000000000" pitchFamily="2" charset="2"/>
              <a:buChar char="v"/>
            </a:pPr>
            <a:endParaRPr lang="fa-IR" sz="3600" dirty="0" smtClean="0">
              <a:cs typeface="B Zar" pitchFamily="2" charset="-78"/>
            </a:endParaRPr>
          </a:p>
          <a:p>
            <a:pPr algn="just">
              <a:buFont typeface="Wingdings" panose="05000000000000000000" pitchFamily="2" charset="2"/>
              <a:buChar char="v"/>
            </a:pPr>
            <a:r>
              <a:rPr lang="fa-IR" sz="3600" dirty="0" smtClean="0">
                <a:cs typeface="B Zar" pitchFamily="2" charset="-78"/>
              </a:rPr>
              <a:t>لذا ترمیم </a:t>
            </a:r>
            <a:r>
              <a:rPr lang="fa-IR" sz="3600" dirty="0">
                <a:cs typeface="B Zar" pitchFamily="2" charset="-78"/>
              </a:rPr>
              <a:t>سهم اعتباری استان در لایحه سال </a:t>
            </a:r>
            <a:r>
              <a:rPr lang="fa-IR" sz="3600" dirty="0" smtClean="0">
                <a:cs typeface="B Zar" pitchFamily="2" charset="-78"/>
              </a:rPr>
              <a:t>1394 </a:t>
            </a:r>
            <a:r>
              <a:rPr lang="fa-IR" sz="3600" dirty="0">
                <a:cs typeface="B Zar" pitchFamily="2" charset="-78"/>
              </a:rPr>
              <a:t>مورد انتظار است .</a:t>
            </a:r>
            <a:endParaRPr lang="en-US" dirty="0">
              <a:cs typeface="B Zar" pitchFamily="2" charset="-78"/>
            </a:endParaRPr>
          </a:p>
          <a:p>
            <a:pPr algn="r">
              <a:buFont typeface="Wingdings" panose="05000000000000000000" pitchFamily="2" charset="2"/>
              <a:buChar char="v"/>
            </a:pPr>
            <a:endParaRPr lang="en-US" dirty="0"/>
          </a:p>
        </p:txBody>
      </p:sp>
    </p:spTree>
  </p:cSld>
  <p:clrMapOvr>
    <a:masterClrMapping/>
  </p:clrMapOvr>
  <p:transition spd="slow">
    <p:cover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14282" y="500042"/>
            <a:ext cx="8715436" cy="6000792"/>
          </a:xfrm>
        </p:spPr>
        <p:txBody>
          <a:bodyPr>
            <a:normAutofit/>
          </a:bodyPr>
          <a:lstStyle/>
          <a:p>
            <a:pPr lvl="0" algn="just" rtl="1">
              <a:buNone/>
            </a:pPr>
            <a:r>
              <a:rPr lang="fa-IR" sz="3500" b="1" i="1" dirty="0" smtClean="0">
                <a:cs typeface="B Zar" pitchFamily="2" charset="-78"/>
              </a:rPr>
              <a:t>  بر </a:t>
            </a:r>
            <a:r>
              <a:rPr lang="fa-IR" sz="3500" b="1" i="1" dirty="0">
                <a:cs typeface="B Zar" pitchFamily="2" charset="-78"/>
              </a:rPr>
              <a:t>اساس صورتجلسه کمیته تخصیص اعتبار </a:t>
            </a:r>
            <a:r>
              <a:rPr lang="fa-IR" sz="3500" b="1" i="1" dirty="0" smtClean="0">
                <a:cs typeface="B Zar" pitchFamily="2" charset="-78"/>
              </a:rPr>
              <a:t>کشور:</a:t>
            </a:r>
          </a:p>
          <a:p>
            <a:pPr algn="just">
              <a:buNone/>
            </a:pPr>
            <a:r>
              <a:rPr lang="fa-IR" dirty="0" smtClean="0">
                <a:cs typeface="B Zar" pitchFamily="2" charset="-78"/>
              </a:rPr>
              <a:t>  در </a:t>
            </a:r>
            <a:r>
              <a:rPr lang="fa-IR" dirty="0">
                <a:cs typeface="B Zar" pitchFamily="2" charset="-78"/>
              </a:rPr>
              <a:t>دوازده ماهه سال 1392 </a:t>
            </a:r>
            <a:r>
              <a:rPr lang="fa-IR" b="1" dirty="0">
                <a:cs typeface="B Zar" pitchFamily="2" charset="-78"/>
              </a:rPr>
              <a:t>(31.5 درصد استانی ) </a:t>
            </a:r>
          </a:p>
          <a:p>
            <a:pPr lvl="1" algn="just">
              <a:buNone/>
            </a:pPr>
            <a:r>
              <a:rPr lang="fa-IR" dirty="0" smtClean="0">
                <a:cs typeface="B Zar" pitchFamily="2" charset="-78"/>
              </a:rPr>
              <a:t>- طرح </a:t>
            </a:r>
            <a:r>
              <a:rPr lang="fa-IR" dirty="0">
                <a:cs typeface="B Zar" pitchFamily="2" charset="-78"/>
              </a:rPr>
              <a:t>های عمرانی </a:t>
            </a:r>
            <a:r>
              <a:rPr lang="fa-IR" dirty="0" smtClean="0">
                <a:cs typeface="B Zar" pitchFamily="2" charset="-78"/>
              </a:rPr>
              <a:t>استانی      </a:t>
            </a:r>
            <a:r>
              <a:rPr lang="fa-IR" u="sng" dirty="0" smtClean="0">
                <a:solidFill>
                  <a:srgbClr val="FF0000"/>
                </a:solidFill>
                <a:cs typeface="B Zar" pitchFamily="2" charset="-78"/>
              </a:rPr>
              <a:t>23.5</a:t>
            </a:r>
            <a:r>
              <a:rPr lang="fa-IR" dirty="0" smtClean="0">
                <a:cs typeface="B Zar" pitchFamily="2" charset="-78"/>
              </a:rPr>
              <a:t> درصد</a:t>
            </a:r>
          </a:p>
          <a:p>
            <a:pPr lvl="1" algn="just">
              <a:buNone/>
            </a:pPr>
            <a:r>
              <a:rPr lang="fa-IR" dirty="0" smtClean="0">
                <a:cs typeface="B Zar" pitchFamily="2" charset="-78"/>
              </a:rPr>
              <a:t> - </a:t>
            </a:r>
            <a:r>
              <a:rPr lang="fa-IR" dirty="0">
                <a:cs typeface="B Zar" pitchFamily="2" charset="-78"/>
              </a:rPr>
              <a:t>اعتبارات دو درصد درآمد نفت و گاز </a:t>
            </a:r>
            <a:r>
              <a:rPr lang="fa-IR" u="sng" dirty="0">
                <a:solidFill>
                  <a:srgbClr val="FF0000"/>
                </a:solidFill>
                <a:cs typeface="B Zar" pitchFamily="2" charset="-78"/>
              </a:rPr>
              <a:t>78</a:t>
            </a:r>
            <a:r>
              <a:rPr lang="fa-IR" dirty="0">
                <a:cs typeface="B Zar" pitchFamily="2" charset="-78"/>
              </a:rPr>
              <a:t> </a:t>
            </a:r>
            <a:r>
              <a:rPr lang="fa-IR" dirty="0" smtClean="0">
                <a:cs typeface="B Zar" pitchFamily="2" charset="-78"/>
              </a:rPr>
              <a:t>درصد</a:t>
            </a:r>
          </a:p>
          <a:p>
            <a:pPr lvl="1" algn="just">
              <a:buNone/>
            </a:pPr>
            <a:r>
              <a:rPr lang="fa-IR" sz="3200" dirty="0" smtClean="0">
                <a:ea typeface="+mn-ea"/>
                <a:cs typeface="B Zar" pitchFamily="2" charset="-78"/>
              </a:rPr>
              <a:t>اعتبارات</a:t>
            </a:r>
            <a:r>
              <a:rPr lang="fa-IR" dirty="0" smtClean="0">
                <a:cs typeface="B Zar" pitchFamily="2" charset="-78"/>
              </a:rPr>
              <a:t> </a:t>
            </a:r>
            <a:r>
              <a:rPr lang="fa-IR" dirty="0">
                <a:cs typeface="B Zar" pitchFamily="2" charset="-78"/>
              </a:rPr>
              <a:t>ملی استانی شده </a:t>
            </a:r>
            <a:r>
              <a:rPr lang="fa-IR" dirty="0" smtClean="0">
                <a:cs typeface="B Zar" pitchFamily="2" charset="-78"/>
              </a:rPr>
              <a:t> </a:t>
            </a:r>
            <a:r>
              <a:rPr lang="fa-IR" u="sng" dirty="0" smtClean="0">
                <a:solidFill>
                  <a:srgbClr val="FF0000"/>
                </a:solidFill>
                <a:cs typeface="B Zar" pitchFamily="2" charset="-78"/>
              </a:rPr>
              <a:t>29.65</a:t>
            </a:r>
            <a:r>
              <a:rPr lang="fa-IR" dirty="0" smtClean="0">
                <a:cs typeface="B Zar" pitchFamily="2" charset="-78"/>
              </a:rPr>
              <a:t> </a:t>
            </a:r>
            <a:r>
              <a:rPr lang="fa-IR" dirty="0">
                <a:cs typeface="B Zar" pitchFamily="2" charset="-78"/>
              </a:rPr>
              <a:t>درصد تخصیص </a:t>
            </a:r>
            <a:r>
              <a:rPr lang="fa-IR" dirty="0" smtClean="0">
                <a:cs typeface="B Zar" pitchFamily="2" charset="-78"/>
              </a:rPr>
              <a:t>ابلاغ شد.</a:t>
            </a:r>
          </a:p>
          <a:p>
            <a:pPr lvl="1" algn="just">
              <a:buNone/>
            </a:pPr>
            <a:endParaRPr lang="fa-IR" dirty="0" smtClean="0">
              <a:cs typeface="B Zar" pitchFamily="2" charset="-78"/>
            </a:endParaRPr>
          </a:p>
          <a:p>
            <a:pPr lvl="0" algn="just" rtl="1">
              <a:buFont typeface="Wingdings" panose="05000000000000000000" pitchFamily="2" charset="2"/>
              <a:buChar char="ü"/>
            </a:pPr>
            <a:r>
              <a:rPr lang="fa-IR" dirty="0" smtClean="0">
                <a:cs typeface="B Zar" pitchFamily="2" charset="-78"/>
              </a:rPr>
              <a:t>  </a:t>
            </a:r>
            <a:r>
              <a:rPr lang="fa-IR" b="1" dirty="0">
                <a:solidFill>
                  <a:srgbClr val="FF0000"/>
                </a:solidFill>
                <a:cs typeface="B Zar" pitchFamily="2" charset="-78"/>
              </a:rPr>
              <a:t>ب</a:t>
            </a:r>
            <a:r>
              <a:rPr lang="fa-IR" b="1" dirty="0" smtClean="0">
                <a:solidFill>
                  <a:srgbClr val="FF0000"/>
                </a:solidFill>
                <a:cs typeface="B Zar" pitchFamily="2" charset="-78"/>
              </a:rPr>
              <a:t>رغم </a:t>
            </a:r>
            <a:r>
              <a:rPr lang="fa-IR" b="1" dirty="0">
                <a:solidFill>
                  <a:srgbClr val="FF0000"/>
                </a:solidFill>
                <a:cs typeface="B Zar" pitchFamily="2" charset="-78"/>
              </a:rPr>
              <a:t>تخصیص</a:t>
            </a:r>
            <a:r>
              <a:rPr lang="fa-IR" b="1" dirty="0">
                <a:cs typeface="B Zar" pitchFamily="2" charset="-78"/>
              </a:rPr>
              <a:t> 31.5 درصدی </a:t>
            </a:r>
            <a:r>
              <a:rPr lang="fa-IR" b="1" dirty="0">
                <a:solidFill>
                  <a:srgbClr val="FF0000"/>
                </a:solidFill>
                <a:cs typeface="B Zar" pitchFamily="2" charset="-78"/>
              </a:rPr>
              <a:t>با سیاستهای اتخاذ شده در سال 92 بیش از </a:t>
            </a:r>
            <a:r>
              <a:rPr lang="fa-IR" b="1" dirty="0">
                <a:cs typeface="B Zar" pitchFamily="2" charset="-78"/>
              </a:rPr>
              <a:t>475</a:t>
            </a:r>
            <a:r>
              <a:rPr lang="fa-IR" b="1" dirty="0">
                <a:solidFill>
                  <a:srgbClr val="FF0000"/>
                </a:solidFill>
                <a:cs typeface="B Zar" pitchFamily="2" charset="-78"/>
              </a:rPr>
              <a:t> پروژه خاتمه </a:t>
            </a:r>
            <a:r>
              <a:rPr lang="fa-IR" b="1" dirty="0" smtClean="0">
                <a:solidFill>
                  <a:srgbClr val="FF0000"/>
                </a:solidFill>
                <a:cs typeface="B Zar" pitchFamily="2" charset="-78"/>
              </a:rPr>
              <a:t>یافت</a:t>
            </a:r>
          </a:p>
          <a:p>
            <a:pPr algn="r"/>
            <a:endParaRPr lang="en-US" dirty="0"/>
          </a:p>
        </p:txBody>
      </p:sp>
    </p:spTree>
  </p:cSld>
  <p:clrMapOvr>
    <a:masterClrMapping/>
  </p:clrMapOvr>
  <p:transition spd="slow">
    <p:cover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894882384"/>
              </p:ext>
            </p:extLst>
          </p:nvPr>
        </p:nvGraphicFramePr>
        <p:xfrm>
          <a:off x="285719" y="1357298"/>
          <a:ext cx="8643999" cy="4857784"/>
        </p:xfrm>
        <a:graphic>
          <a:graphicData uri="http://schemas.openxmlformats.org/drawingml/2006/table">
            <a:tbl>
              <a:tblPr/>
              <a:tblGrid>
                <a:gridCol w="2131397"/>
                <a:gridCol w="2131397"/>
                <a:gridCol w="4381205"/>
              </a:tblGrid>
              <a:tr h="1214446">
                <a:tc>
                  <a:txBody>
                    <a:bodyPr/>
                    <a:lstStyle/>
                    <a:p>
                      <a:pPr algn="ctr" fontAlgn="b"/>
                      <a:r>
                        <a:rPr lang="fa-IR" sz="2400" b="0" i="0" u="none" strike="noStrike" dirty="0" smtClean="0">
                          <a:solidFill>
                            <a:srgbClr val="000000"/>
                          </a:solidFill>
                          <a:latin typeface="Calibri"/>
                          <a:cs typeface="B Titr" pitchFamily="2" charset="-78"/>
                        </a:rPr>
                        <a:t>1393</a:t>
                      </a:r>
                      <a:endParaRPr lang="en-US" sz="2400" b="0" i="0" u="none" strike="noStrike" dirty="0">
                        <a:solidFill>
                          <a:srgbClr val="000000"/>
                        </a:solidFill>
                        <a:latin typeface="Calibri"/>
                        <a:cs typeface="B Titr" pitchFamily="2" charset="-78"/>
                      </a:endParaRP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b"/>
                      <a:r>
                        <a:rPr lang="fa-IR" sz="2400" b="0" i="0" u="none" strike="noStrike" dirty="0" smtClean="0">
                          <a:solidFill>
                            <a:srgbClr val="000000"/>
                          </a:solidFill>
                          <a:latin typeface="Calibri"/>
                          <a:cs typeface="B Titr" pitchFamily="2" charset="-78"/>
                        </a:rPr>
                        <a:t>1392</a:t>
                      </a:r>
                      <a:endParaRPr lang="en-US" sz="2400" b="0" i="0" u="none" strike="noStrike" dirty="0">
                        <a:solidFill>
                          <a:srgbClr val="000000"/>
                        </a:solidFill>
                        <a:latin typeface="Calibri"/>
                        <a:cs typeface="B Titr" pitchFamily="2" charset="-78"/>
                      </a:endParaRP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b"/>
                      <a:r>
                        <a:rPr lang="en-US" sz="2400" b="0" i="0" u="none" strike="noStrike" dirty="0">
                          <a:solidFill>
                            <a:srgbClr val="000000"/>
                          </a:solidFill>
                          <a:latin typeface="Calibri"/>
                          <a:cs typeface="B Titr" pitchFamily="2" charset="-78"/>
                        </a:rPr>
                        <a:t> </a:t>
                      </a: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1214446">
                <a:tc>
                  <a:txBody>
                    <a:bodyPr/>
                    <a:lstStyle/>
                    <a:p>
                      <a:pPr algn="ctr" fontAlgn="b"/>
                      <a:r>
                        <a:rPr lang="fa-IR" sz="3600" b="1" i="0" u="none" strike="noStrike" dirty="0" smtClean="0">
                          <a:solidFill>
                            <a:srgbClr val="000000"/>
                          </a:solidFill>
                          <a:latin typeface="Calibri"/>
                          <a:cs typeface="B Titr" pitchFamily="2" charset="-78"/>
                        </a:rPr>
                        <a:t>40</a:t>
                      </a:r>
                      <a:endParaRPr lang="en-US" sz="3600" b="1" i="0" u="none" strike="noStrike" dirty="0">
                        <a:solidFill>
                          <a:srgbClr val="000000"/>
                        </a:solidFill>
                        <a:latin typeface="Calibri"/>
                        <a:cs typeface="B Titr" pitchFamily="2" charset="-78"/>
                      </a:endParaRP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a-IR" sz="3600" b="1" i="0" u="none" strike="noStrike" dirty="0" smtClean="0">
                          <a:solidFill>
                            <a:srgbClr val="000000"/>
                          </a:solidFill>
                          <a:latin typeface="Calibri"/>
                          <a:cs typeface="B Titr" pitchFamily="2" charset="-78"/>
                        </a:rPr>
                        <a:t>3/7</a:t>
                      </a:r>
                      <a:endParaRPr lang="en-US" sz="3600" b="1" i="0" u="none" strike="noStrike" dirty="0">
                        <a:solidFill>
                          <a:srgbClr val="000000"/>
                        </a:solidFill>
                        <a:latin typeface="Calibri"/>
                        <a:cs typeface="B Titr" pitchFamily="2" charset="-78"/>
                      </a:endParaRP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fa-IR" sz="2400" b="0" i="0" u="none" strike="noStrike" dirty="0">
                          <a:solidFill>
                            <a:srgbClr val="000000"/>
                          </a:solidFill>
                          <a:latin typeface="Calibri"/>
                          <a:cs typeface="B Titr" pitchFamily="2" charset="-78"/>
                        </a:rPr>
                        <a:t>استانی</a:t>
                      </a: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4446">
                <a:tc>
                  <a:txBody>
                    <a:bodyPr/>
                    <a:lstStyle/>
                    <a:p>
                      <a:pPr algn="ctr" fontAlgn="b"/>
                      <a:r>
                        <a:rPr lang="fa-IR" sz="3600" b="1" i="0" u="none" strike="noStrike" dirty="0" smtClean="0">
                          <a:solidFill>
                            <a:srgbClr val="000000"/>
                          </a:solidFill>
                          <a:latin typeface="Calibri"/>
                          <a:cs typeface="B Titr" pitchFamily="2" charset="-78"/>
                        </a:rPr>
                        <a:t>35</a:t>
                      </a:r>
                      <a:endParaRPr lang="en-US" sz="3600" b="1" i="0" u="none" strike="noStrike" dirty="0">
                        <a:solidFill>
                          <a:srgbClr val="000000"/>
                        </a:solidFill>
                        <a:latin typeface="Calibri"/>
                        <a:cs typeface="B Titr" pitchFamily="2" charset="-78"/>
                      </a:endParaRP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a-IR" sz="3600" b="1" i="0" u="none" strike="noStrike" dirty="0" smtClean="0">
                          <a:solidFill>
                            <a:srgbClr val="000000"/>
                          </a:solidFill>
                          <a:latin typeface="Calibri"/>
                          <a:cs typeface="B Titr" pitchFamily="2" charset="-78"/>
                        </a:rPr>
                        <a:t>9</a:t>
                      </a:r>
                      <a:endParaRPr lang="en-US" sz="3600" b="1" i="0" u="none" strike="noStrike" dirty="0">
                        <a:solidFill>
                          <a:srgbClr val="000000"/>
                        </a:solidFill>
                        <a:latin typeface="Calibri"/>
                        <a:cs typeface="B Titr" pitchFamily="2" charset="-78"/>
                      </a:endParaRP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fa-IR" sz="2400" b="0" i="0" u="none" strike="noStrike" dirty="0">
                          <a:solidFill>
                            <a:srgbClr val="000000"/>
                          </a:solidFill>
                          <a:latin typeface="Calibri"/>
                          <a:cs typeface="B Titr" pitchFamily="2" charset="-78"/>
                        </a:rPr>
                        <a:t>دو درصد درآمد نفت و گاز</a:t>
                      </a: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14446">
                <a:tc>
                  <a:txBody>
                    <a:bodyPr/>
                    <a:lstStyle/>
                    <a:p>
                      <a:pPr algn="ctr" fontAlgn="b"/>
                      <a:r>
                        <a:rPr lang="fa-IR" sz="3600" b="1" i="0" u="none" strike="noStrike" dirty="0" smtClean="0">
                          <a:solidFill>
                            <a:srgbClr val="000000"/>
                          </a:solidFill>
                          <a:latin typeface="Calibri"/>
                          <a:cs typeface="B Titr" pitchFamily="2" charset="-78"/>
                        </a:rPr>
                        <a:t>65</a:t>
                      </a:r>
                      <a:endParaRPr lang="en-US" sz="3600" b="1" i="0" u="none" strike="noStrike" dirty="0">
                        <a:solidFill>
                          <a:srgbClr val="000000"/>
                        </a:solidFill>
                        <a:latin typeface="Calibri"/>
                        <a:cs typeface="B Titr" pitchFamily="2" charset="-78"/>
                      </a:endParaRP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a-IR" sz="3600" b="1" i="0" u="none" strike="noStrike" dirty="0" smtClean="0">
                          <a:solidFill>
                            <a:srgbClr val="000000"/>
                          </a:solidFill>
                          <a:latin typeface="Calibri"/>
                          <a:cs typeface="B Titr" pitchFamily="2" charset="-78"/>
                        </a:rPr>
                        <a:t>9/8</a:t>
                      </a:r>
                      <a:endParaRPr lang="en-US" sz="3600" b="1" i="0" u="none" strike="noStrike" dirty="0">
                        <a:solidFill>
                          <a:srgbClr val="000000"/>
                        </a:solidFill>
                        <a:latin typeface="Calibri"/>
                        <a:cs typeface="B Titr" pitchFamily="2" charset="-78"/>
                      </a:endParaRP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rtl="1" fontAlgn="b"/>
                      <a:r>
                        <a:rPr lang="fa-IR" sz="2400" b="0" i="0" u="none" strike="noStrike" dirty="0">
                          <a:solidFill>
                            <a:srgbClr val="000000"/>
                          </a:solidFill>
                          <a:latin typeface="Calibri"/>
                          <a:cs typeface="B Titr" pitchFamily="2" charset="-78"/>
                        </a:rPr>
                        <a:t>ملی استانی شده</a:t>
                      </a:r>
                    </a:p>
                  </a:txBody>
                  <a:tcPr marL="0" marR="0" marT="0" marB="0" anchor="ctr" anchorCtr="1">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Title 1"/>
          <p:cNvSpPr txBox="1">
            <a:spLocks/>
          </p:cNvSpPr>
          <p:nvPr/>
        </p:nvSpPr>
        <p:spPr>
          <a:xfrm>
            <a:off x="428596" y="214290"/>
            <a:ext cx="8229600" cy="78581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a-IR" sz="2000" b="0" i="0" u="none" strike="noStrike" kern="1200" cap="none" spc="0" normalizeH="0" baseline="0" noProof="0" dirty="0" smtClean="0">
                <a:ln>
                  <a:noFill/>
                </a:ln>
                <a:solidFill>
                  <a:schemeClr val="tx1"/>
                </a:solidFill>
                <a:effectLst/>
                <a:uLnTx/>
                <a:uFillTx/>
                <a:latin typeface="+mj-lt"/>
                <a:ea typeface="+mj-ea"/>
                <a:cs typeface="B Titr" pitchFamily="2" charset="-78"/>
              </a:rPr>
              <a:t>مقایسه تخصیص 6 ماهه</a:t>
            </a:r>
            <a:r>
              <a:rPr kumimoji="0" lang="fa-IR" sz="2000" b="0" i="0" u="none" strike="noStrike" kern="1200" cap="none" spc="0" normalizeH="0" noProof="0" dirty="0" smtClean="0">
                <a:ln>
                  <a:noFill/>
                </a:ln>
                <a:solidFill>
                  <a:schemeClr val="tx1"/>
                </a:solidFill>
                <a:effectLst/>
                <a:uLnTx/>
                <a:uFillTx/>
                <a:latin typeface="+mj-lt"/>
                <a:ea typeface="+mj-ea"/>
                <a:cs typeface="B Titr" pitchFamily="2" charset="-78"/>
              </a:rPr>
              <a:t> اول اعتبارات تملک دارایی های سرمایه ای سال 92 و  93</a:t>
            </a:r>
            <a:endParaRPr kumimoji="0" lang="en-US" sz="2000" b="0" i="0" u="none" strike="noStrike" kern="1200" cap="none" spc="0" normalizeH="0" baseline="0" noProof="0" dirty="0" smtClean="0">
              <a:ln>
                <a:noFill/>
              </a:ln>
              <a:solidFill>
                <a:schemeClr val="tx1"/>
              </a:solidFill>
              <a:effectLst/>
              <a:uLnTx/>
              <a:uFillTx/>
              <a:latin typeface="+mj-lt"/>
              <a:ea typeface="+mj-ea"/>
              <a:cs typeface="+mj-cs"/>
            </a:endParaRPr>
          </a:p>
        </p:txBody>
      </p:sp>
    </p:spTree>
  </p:cSld>
  <p:clrMapOvr>
    <a:masterClrMapping/>
  </p:clrMapOvr>
  <p:transition spd="slow">
    <p:cover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28604"/>
            <a:ext cx="8329642" cy="5929354"/>
          </a:xfrm>
        </p:spPr>
        <p:txBody>
          <a:bodyPr/>
          <a:lstStyle/>
          <a:p>
            <a:pPr algn="ctr" rtl="1">
              <a:buNone/>
            </a:pPr>
            <a:r>
              <a:rPr lang="fa-IR" sz="3600" b="1" dirty="0" smtClean="0">
                <a:cs typeface="B Zar" panose="00000400000000000000" pitchFamily="2" charset="-78"/>
              </a:rPr>
              <a:t>پروژه های استانی سال 1393</a:t>
            </a:r>
          </a:p>
          <a:p>
            <a:pPr algn="ctr" rtl="1">
              <a:buNone/>
            </a:pPr>
            <a:endParaRPr lang="fa-IR" dirty="0" smtClean="0">
              <a:cs typeface="B Zar" panose="00000400000000000000" pitchFamily="2" charset="-78"/>
            </a:endParaRPr>
          </a:p>
          <a:p>
            <a:pPr lvl="1"/>
            <a:r>
              <a:rPr lang="fa-IR" b="1" dirty="0" smtClean="0">
                <a:cs typeface="B Zar" pitchFamily="2" charset="-78"/>
              </a:rPr>
              <a:t>تعداد پروژه (بدون احتساب ماده 180)               </a:t>
            </a:r>
            <a:r>
              <a:rPr lang="fa-IR" sz="3200" b="1" dirty="0" smtClean="0">
                <a:solidFill>
                  <a:srgbClr val="FF0000"/>
                </a:solidFill>
                <a:cs typeface="B Zar" panose="00000400000000000000" pitchFamily="2" charset="-78"/>
              </a:rPr>
              <a:t>1734</a:t>
            </a:r>
            <a:r>
              <a:rPr lang="fa-IR" dirty="0" smtClean="0">
                <a:cs typeface="B Zar" panose="00000400000000000000" pitchFamily="2" charset="-78"/>
              </a:rPr>
              <a:t> </a:t>
            </a:r>
          </a:p>
          <a:p>
            <a:pPr lvl="1" algn="r" rtl="1"/>
            <a:r>
              <a:rPr lang="fa-IR" b="1" dirty="0" smtClean="0">
                <a:cs typeface="B Zar" pitchFamily="2" charset="-78"/>
              </a:rPr>
              <a:t>تعداد پروژه نیمه تمام تامین اعتبار نشده :            </a:t>
            </a:r>
            <a:r>
              <a:rPr lang="fa-IR" sz="3600" dirty="0" smtClean="0">
                <a:solidFill>
                  <a:srgbClr val="FF0000"/>
                </a:solidFill>
                <a:cs typeface="B Zar" panose="00000400000000000000" pitchFamily="2" charset="-78"/>
              </a:rPr>
              <a:t>200</a:t>
            </a:r>
            <a:endParaRPr lang="fa-IR" dirty="0" smtClean="0">
              <a:solidFill>
                <a:srgbClr val="FF0000"/>
              </a:solidFill>
              <a:cs typeface="B Zar" panose="00000400000000000000" pitchFamily="2" charset="-78"/>
            </a:endParaRPr>
          </a:p>
          <a:p>
            <a:pPr lvl="1" algn="r" rtl="1">
              <a:buNone/>
            </a:pPr>
            <a:endParaRPr lang="fa-IR" dirty="0">
              <a:cs typeface="B Zar" panose="00000400000000000000" pitchFamily="2" charset="-78"/>
            </a:endParaRPr>
          </a:p>
          <a:p>
            <a:pPr lvl="1" algn="ctr" rtl="1">
              <a:buNone/>
            </a:pPr>
            <a:endParaRPr lang="fa-IR" dirty="0" smtClean="0">
              <a:solidFill>
                <a:srgbClr val="FF0000"/>
              </a:solidFill>
              <a:cs typeface="B Zar" panose="00000400000000000000" pitchFamily="2" charset="-78"/>
            </a:endParaRPr>
          </a:p>
          <a:p>
            <a:pPr lvl="1" algn="ctr" rtl="1">
              <a:buNone/>
            </a:pPr>
            <a:r>
              <a:rPr lang="fa-IR" b="1" dirty="0" smtClean="0">
                <a:solidFill>
                  <a:srgbClr val="FF0000"/>
                </a:solidFill>
                <a:cs typeface="B Zar" panose="00000400000000000000" pitchFamily="2" charset="-78"/>
              </a:rPr>
              <a:t>در صورت ابلاغ تخصیص </a:t>
            </a:r>
            <a:r>
              <a:rPr lang="fa-IR" b="1" u="sng" dirty="0" smtClean="0">
                <a:solidFill>
                  <a:srgbClr val="FF0000"/>
                </a:solidFill>
                <a:cs typeface="B Zar" panose="00000400000000000000" pitchFamily="2" charset="-78"/>
              </a:rPr>
              <a:t>100</a:t>
            </a:r>
            <a:r>
              <a:rPr lang="fa-IR" b="1" dirty="0" smtClean="0">
                <a:solidFill>
                  <a:srgbClr val="FF0000"/>
                </a:solidFill>
                <a:cs typeface="B Zar" panose="00000400000000000000" pitchFamily="2" charset="-78"/>
              </a:rPr>
              <a:t> درصد ( 2311 میلیارد ریال) در سال جاری </a:t>
            </a:r>
            <a:r>
              <a:rPr lang="fa-IR" b="1" u="sng" dirty="0" smtClean="0">
                <a:solidFill>
                  <a:srgbClr val="FF0000"/>
                </a:solidFill>
                <a:cs typeface="B Zar" panose="00000400000000000000" pitchFamily="2" charset="-78"/>
              </a:rPr>
              <a:t>388</a:t>
            </a:r>
            <a:r>
              <a:rPr lang="fa-IR" b="1" dirty="0" smtClean="0">
                <a:solidFill>
                  <a:srgbClr val="FF0000"/>
                </a:solidFill>
                <a:cs typeface="B Zar" panose="00000400000000000000" pitchFamily="2" charset="-78"/>
              </a:rPr>
              <a:t> پروژه به بهره برداری خواهد رسید.</a:t>
            </a:r>
          </a:p>
          <a:p>
            <a:pPr lvl="1" algn="ctr" rtl="1">
              <a:buNone/>
            </a:pPr>
            <a:endParaRPr lang="fa-IR" b="1" dirty="0" smtClean="0">
              <a:solidFill>
                <a:srgbClr val="FF0000"/>
              </a:solidFill>
              <a:cs typeface="B Zar" panose="00000400000000000000" pitchFamily="2" charset="-78"/>
            </a:endParaRPr>
          </a:p>
          <a:p>
            <a:pPr lvl="1">
              <a:buNone/>
            </a:pPr>
            <a:r>
              <a:rPr lang="fa-IR" b="1" dirty="0">
                <a:cs typeface="B Zar" pitchFamily="2" charset="-78"/>
              </a:rPr>
              <a:t>اعتبار مورد نیاز برای </a:t>
            </a:r>
            <a:r>
              <a:rPr lang="fa-IR" b="1" dirty="0" smtClean="0">
                <a:cs typeface="B Zar" pitchFamily="2" charset="-78"/>
              </a:rPr>
              <a:t>اتمام کل </a:t>
            </a:r>
            <a:r>
              <a:rPr lang="fa-IR" b="1" dirty="0">
                <a:cs typeface="B Zar" pitchFamily="2" charset="-78"/>
              </a:rPr>
              <a:t>پروژه های نیمه تمام استان:               </a:t>
            </a:r>
            <a:r>
              <a:rPr lang="fa-IR" sz="3200" b="1" dirty="0">
                <a:solidFill>
                  <a:srgbClr val="FF0000"/>
                </a:solidFill>
                <a:cs typeface="B Zar" panose="00000400000000000000" pitchFamily="2" charset="-78"/>
              </a:rPr>
              <a:t>1200</a:t>
            </a:r>
            <a:r>
              <a:rPr lang="fa-IR" sz="3200" dirty="0">
                <a:cs typeface="B Zar" panose="00000400000000000000" pitchFamily="2" charset="-78"/>
              </a:rPr>
              <a:t> </a:t>
            </a:r>
            <a:r>
              <a:rPr lang="fa-IR" b="1" dirty="0">
                <a:cs typeface="B Zar" pitchFamily="2" charset="-78"/>
              </a:rPr>
              <a:t>میلیارد ریال </a:t>
            </a:r>
            <a:r>
              <a:rPr lang="fa-IR" b="1" dirty="0" smtClean="0">
                <a:cs typeface="B Zar" pitchFamily="2" charset="-78"/>
              </a:rPr>
              <a:t> مازاد بر اعتبار مصوب</a:t>
            </a:r>
            <a:endParaRPr lang="fa-IR" b="1" dirty="0">
              <a:cs typeface="B Zar" pitchFamily="2" charset="-78"/>
            </a:endParaRPr>
          </a:p>
          <a:p>
            <a:pPr lvl="1" algn="r" rtl="1">
              <a:buNone/>
            </a:pPr>
            <a:endParaRPr lang="fa-IR" dirty="0" smtClean="0">
              <a:cs typeface="B Zar" panose="00000400000000000000" pitchFamily="2" charset="-78"/>
            </a:endParaRPr>
          </a:p>
        </p:txBody>
      </p:sp>
    </p:spTree>
  </p:cSld>
  <p:clrMapOvr>
    <a:masterClrMapping/>
  </p:clrMapOvr>
  <p:transition spd="slow">
    <p:cover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fa-IR" sz="3200" b="1" dirty="0" smtClean="0"/>
              <a:t/>
            </a:r>
            <a:br>
              <a:rPr lang="fa-IR" sz="3200" b="1" dirty="0" smtClean="0"/>
            </a:br>
            <a:r>
              <a:rPr lang="fa-IR" sz="2800" b="1" dirty="0" smtClean="0">
                <a:cs typeface="B Titr" pitchFamily="2" charset="-78"/>
              </a:rPr>
              <a:t>وضعیت </a:t>
            </a:r>
            <a:r>
              <a:rPr lang="fa-IR" sz="2800" b="1" dirty="0">
                <a:cs typeface="B Titr" pitchFamily="2" charset="-78"/>
              </a:rPr>
              <a:t>پروژه های </a:t>
            </a:r>
            <a:r>
              <a:rPr lang="fa-IR" sz="2800" b="1" dirty="0" smtClean="0">
                <a:cs typeface="B Titr" pitchFamily="2" charset="-78"/>
              </a:rPr>
              <a:t>ملی و ملی استانی شده در </a:t>
            </a:r>
            <a:r>
              <a:rPr lang="fa-IR" sz="2800" b="1" dirty="0">
                <a:cs typeface="B Titr" pitchFamily="2" charset="-78"/>
              </a:rPr>
              <a:t>سال </a:t>
            </a:r>
            <a:r>
              <a:rPr lang="fa-IR" sz="2800" b="1" dirty="0" smtClean="0">
                <a:cs typeface="B Titr" pitchFamily="2" charset="-78"/>
              </a:rPr>
              <a:t>1393</a:t>
            </a:r>
            <a:br>
              <a:rPr lang="fa-IR" sz="2800" b="1" dirty="0" smtClean="0">
                <a:cs typeface="B Titr" pitchFamily="2" charset="-78"/>
              </a:rPr>
            </a:br>
            <a:r>
              <a:rPr lang="fa-IR" sz="2800" b="1" dirty="0" smtClean="0">
                <a:cs typeface="B Titr" pitchFamily="2" charset="-78"/>
              </a:rPr>
              <a:t>(میلیارد ریال)</a:t>
            </a:r>
            <a:r>
              <a:rPr lang="en-US" sz="3200" dirty="0"/>
              <a:t/>
            </a:r>
            <a:br>
              <a:rPr lang="en-US" sz="3200" dirty="0"/>
            </a:br>
            <a:endParaRPr lang="en-US" sz="3200" dirty="0"/>
          </a:p>
        </p:txBody>
      </p:sp>
      <p:graphicFrame>
        <p:nvGraphicFramePr>
          <p:cNvPr id="4" name="Table 3"/>
          <p:cNvGraphicFramePr>
            <a:graphicFrameLocks noGrp="1"/>
          </p:cNvGraphicFramePr>
          <p:nvPr>
            <p:extLst>
              <p:ext uri="{D42A27DB-BD31-4B8C-83A1-F6EECF244321}">
                <p14:modId xmlns:p14="http://schemas.microsoft.com/office/powerpoint/2010/main" val="3912241454"/>
              </p:ext>
            </p:extLst>
          </p:nvPr>
        </p:nvGraphicFramePr>
        <p:xfrm>
          <a:off x="214282" y="1428736"/>
          <a:ext cx="8715436" cy="4774440"/>
        </p:xfrm>
        <a:graphic>
          <a:graphicData uri="http://schemas.openxmlformats.org/drawingml/2006/table">
            <a:tbl>
              <a:tblPr/>
              <a:tblGrid>
                <a:gridCol w="1730300"/>
                <a:gridCol w="1730300"/>
                <a:gridCol w="1475992"/>
                <a:gridCol w="1488636"/>
                <a:gridCol w="858828"/>
                <a:gridCol w="1431380"/>
              </a:tblGrid>
              <a:tr h="1690699">
                <a:tc>
                  <a:txBody>
                    <a:bodyPr/>
                    <a:lstStyle/>
                    <a:p>
                      <a:pPr marL="0" marR="0" algn="ctr" rtl="1">
                        <a:spcBef>
                          <a:spcPts val="0"/>
                        </a:spcBef>
                        <a:spcAft>
                          <a:spcPts val="0"/>
                        </a:spcAft>
                      </a:pPr>
                      <a:r>
                        <a:rPr lang="fa-IR" sz="1600" b="1" dirty="0" smtClean="0">
                          <a:latin typeface="Times New Roman"/>
                          <a:ea typeface="Times New Roman"/>
                          <a:cs typeface="B Titr" pitchFamily="2" charset="-78"/>
                        </a:rPr>
                        <a:t>طول دوره اتمام</a:t>
                      </a:r>
                      <a:endParaRPr lang="en-US" sz="1600" b="1" dirty="0">
                        <a:latin typeface="Times New Roman"/>
                        <a:ea typeface="Times New Roman"/>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spcBef>
                          <a:spcPts val="0"/>
                        </a:spcBef>
                        <a:spcAft>
                          <a:spcPts val="0"/>
                        </a:spcAft>
                      </a:pPr>
                      <a:r>
                        <a:rPr lang="ar-SA" sz="2000" b="1" dirty="0">
                          <a:latin typeface="F_Nazanin"/>
                          <a:ea typeface="Times New Roman"/>
                          <a:cs typeface="B Titr" pitchFamily="2" charset="-78"/>
                        </a:rPr>
                        <a:t>نسبت مصوب به مورد نیاز</a:t>
                      </a:r>
                      <a:endParaRPr lang="en-US" sz="1600" b="1" dirty="0">
                        <a:latin typeface="Times New Roman"/>
                        <a:ea typeface="Times New Roman"/>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spcBef>
                          <a:spcPts val="0"/>
                        </a:spcBef>
                        <a:spcAft>
                          <a:spcPts val="0"/>
                        </a:spcAft>
                      </a:pPr>
                      <a:r>
                        <a:rPr lang="ar-SA" sz="2000" b="1" dirty="0">
                          <a:latin typeface="F_Nazanin"/>
                          <a:ea typeface="Times New Roman"/>
                          <a:cs typeface="B Titr" pitchFamily="2" charset="-78"/>
                        </a:rPr>
                        <a:t>اعتبار موردنیاز برای </a:t>
                      </a:r>
                      <a:r>
                        <a:rPr lang="ar-SA" sz="2000" b="1" dirty="0" smtClean="0">
                          <a:latin typeface="F_Nazanin"/>
                          <a:ea typeface="Times New Roman"/>
                          <a:cs typeface="B Titr" pitchFamily="2" charset="-78"/>
                        </a:rPr>
                        <a:t>اتمام</a:t>
                      </a:r>
                      <a:endParaRPr lang="fa-IR" sz="2000" b="1" dirty="0" smtClean="0">
                        <a:latin typeface="F_Nazanin"/>
                        <a:ea typeface="Times New Roman"/>
                        <a:cs typeface="B Titr" pitchFamily="2" charset="-78"/>
                      </a:endParaRPr>
                    </a:p>
                    <a:p>
                      <a:pPr marL="0" marR="0" algn="ctr" rtl="1">
                        <a:spcBef>
                          <a:spcPts val="0"/>
                        </a:spcBef>
                        <a:spcAft>
                          <a:spcPts val="0"/>
                        </a:spcAft>
                      </a:pPr>
                      <a:r>
                        <a:rPr lang="fa-IR" sz="1600" b="1" dirty="0" smtClean="0">
                          <a:latin typeface="F_Nazanin"/>
                          <a:ea typeface="Times New Roman"/>
                          <a:cs typeface="B Titr" pitchFamily="2" charset="-78"/>
                        </a:rPr>
                        <a:t>(موافقتنامه)</a:t>
                      </a:r>
                      <a:endParaRPr lang="en-US" sz="1200" b="1" dirty="0">
                        <a:latin typeface="Times New Roman"/>
                        <a:ea typeface="Times New Roman"/>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spcBef>
                          <a:spcPts val="0"/>
                        </a:spcBef>
                        <a:spcAft>
                          <a:spcPts val="0"/>
                        </a:spcAft>
                      </a:pPr>
                      <a:r>
                        <a:rPr lang="ar-SA" sz="2000" b="1" dirty="0">
                          <a:latin typeface="F_Nazanin"/>
                          <a:ea typeface="Times New Roman"/>
                          <a:cs typeface="B Titr" pitchFamily="2" charset="-78"/>
                        </a:rPr>
                        <a:t>اعتبار مصوب 93</a:t>
                      </a:r>
                      <a:endParaRPr lang="en-US" sz="1600" b="1" dirty="0">
                        <a:latin typeface="Times New Roman"/>
                        <a:ea typeface="Times New Roman"/>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spcBef>
                          <a:spcPts val="0"/>
                        </a:spcBef>
                        <a:spcAft>
                          <a:spcPts val="0"/>
                        </a:spcAft>
                      </a:pPr>
                      <a:r>
                        <a:rPr lang="fa-IR" sz="2000" b="1">
                          <a:latin typeface="F_Nazanin"/>
                          <a:ea typeface="Times New Roman"/>
                          <a:cs typeface="B Titr" pitchFamily="2" charset="-78"/>
                        </a:rPr>
                        <a:t>تعداد</a:t>
                      </a:r>
                      <a:endParaRPr lang="en-US" sz="1600" b="1">
                        <a:latin typeface="Times New Roman"/>
                        <a:ea typeface="Times New Roman"/>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rtl="1">
                        <a:spcBef>
                          <a:spcPts val="0"/>
                        </a:spcBef>
                        <a:spcAft>
                          <a:spcPts val="0"/>
                        </a:spcAft>
                      </a:pPr>
                      <a:r>
                        <a:rPr lang="fa-IR" sz="2000" b="1" dirty="0">
                          <a:latin typeface="F_Nazanin"/>
                          <a:ea typeface="Times New Roman"/>
                          <a:cs typeface="B Titr" pitchFamily="2" charset="-78"/>
                        </a:rPr>
                        <a:t>عنوان</a:t>
                      </a:r>
                      <a:endParaRPr lang="en-US" sz="1600" b="1" dirty="0">
                        <a:latin typeface="Times New Roman"/>
                        <a:ea typeface="Times New Roman"/>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845350">
                <a:tc>
                  <a:txBody>
                    <a:bodyPr/>
                    <a:lstStyle/>
                    <a:p>
                      <a:pPr marL="0" marR="0" algn="ctr" rtl="1">
                        <a:spcBef>
                          <a:spcPts val="0"/>
                        </a:spcBef>
                        <a:spcAft>
                          <a:spcPts val="0"/>
                        </a:spcAft>
                      </a:pPr>
                      <a:r>
                        <a:rPr lang="fa-IR" sz="2400" b="1" dirty="0" smtClean="0">
                          <a:latin typeface="Times New Roman"/>
                          <a:ea typeface="Times New Roman"/>
                          <a:cs typeface="B Zar" pitchFamily="2" charset="-78"/>
                        </a:rPr>
                        <a:t>30</a:t>
                      </a:r>
                      <a:endParaRPr lang="en-US" sz="2400" b="1" dirty="0">
                        <a:latin typeface="Times New Roman"/>
                        <a:ea typeface="Times New Roman"/>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2400" b="1" dirty="0" smtClean="0">
                          <a:latin typeface="F_Nazanin"/>
                          <a:ea typeface="Times New Roman"/>
                          <a:cs typeface="B Zar" pitchFamily="2" charset="-78"/>
                        </a:rPr>
                        <a:t>3.4</a:t>
                      </a:r>
                      <a:r>
                        <a:rPr lang="fa-IR" sz="2400" b="1" baseline="0" dirty="0" smtClean="0">
                          <a:latin typeface="F_Nazanin"/>
                          <a:ea typeface="Times New Roman"/>
                          <a:cs typeface="B Zar" pitchFamily="2" charset="-78"/>
                        </a:rPr>
                        <a:t>  %</a:t>
                      </a:r>
                      <a:endParaRPr lang="en-US" sz="2400" b="1" dirty="0">
                        <a:latin typeface="Times New Roman"/>
                        <a:ea typeface="Times New Roman"/>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400" b="1">
                          <a:latin typeface="F_Nazanin"/>
                          <a:ea typeface="Times New Roman"/>
                          <a:cs typeface="B Zar" pitchFamily="2" charset="-78"/>
                        </a:rPr>
                        <a:t>163021</a:t>
                      </a:r>
                      <a:endParaRPr lang="en-US" sz="2400" b="1">
                        <a:latin typeface="Times New Roman"/>
                        <a:ea typeface="Times New Roman"/>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fa-IR" sz="2400" b="1" dirty="0" smtClean="0">
                          <a:latin typeface="Times New Roman"/>
                          <a:ea typeface="Times New Roman"/>
                          <a:cs typeface="B Zar" pitchFamily="2" charset="-78"/>
                        </a:rPr>
                        <a:t>5643.645</a:t>
                      </a:r>
                      <a:endParaRPr lang="en-US" sz="2400" b="1" dirty="0">
                        <a:latin typeface="Times New Roman"/>
                        <a:ea typeface="Times New Roman"/>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400" b="1" dirty="0">
                          <a:latin typeface="F_Nazanin"/>
                          <a:ea typeface="Times New Roman"/>
                          <a:cs typeface="B Zar" pitchFamily="2" charset="-78"/>
                        </a:rPr>
                        <a:t>92</a:t>
                      </a:r>
                      <a:endParaRPr lang="en-US" sz="2400" b="1" dirty="0">
                        <a:latin typeface="Times New Roman"/>
                        <a:ea typeface="Times New Roman"/>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1">
                        <a:spcBef>
                          <a:spcPts val="0"/>
                        </a:spcBef>
                        <a:spcAft>
                          <a:spcPts val="0"/>
                        </a:spcAft>
                      </a:pPr>
                      <a:r>
                        <a:rPr lang="ar-SA" sz="2400" b="1" dirty="0">
                          <a:latin typeface="F_Nazanin"/>
                          <a:ea typeface="Times New Roman"/>
                          <a:cs typeface="B Titr" pitchFamily="2" charset="-78"/>
                        </a:rPr>
                        <a:t>ملی</a:t>
                      </a:r>
                      <a:endParaRPr lang="en-US" sz="1800" b="1" dirty="0">
                        <a:latin typeface="Times New Roman"/>
                        <a:ea typeface="Times New Roman"/>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93041">
                <a:tc>
                  <a:txBody>
                    <a:bodyPr/>
                    <a:lstStyle/>
                    <a:p>
                      <a:pPr marL="0" marR="0" algn="ctr" rtl="1">
                        <a:spcBef>
                          <a:spcPts val="0"/>
                        </a:spcBef>
                        <a:spcAft>
                          <a:spcPts val="0"/>
                        </a:spcAft>
                      </a:pPr>
                      <a:r>
                        <a:rPr lang="fa-IR" sz="2400" b="1" dirty="0" smtClean="0">
                          <a:latin typeface="Times New Roman"/>
                          <a:ea typeface="Times New Roman"/>
                          <a:cs typeface="B Zar" pitchFamily="2" charset="-78"/>
                        </a:rPr>
                        <a:t>9</a:t>
                      </a:r>
                      <a:endParaRPr lang="en-US" sz="2400" b="1" dirty="0">
                        <a:latin typeface="Times New Roman"/>
                        <a:ea typeface="Times New Roman"/>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spcBef>
                          <a:spcPts val="0"/>
                        </a:spcBef>
                        <a:spcAft>
                          <a:spcPts val="0"/>
                        </a:spcAft>
                      </a:pPr>
                      <a:r>
                        <a:rPr lang="fa-IR" sz="2400" b="1" dirty="0" smtClean="0">
                          <a:latin typeface="Times New Roman"/>
                          <a:ea typeface="Times New Roman"/>
                          <a:cs typeface="B Zar" pitchFamily="2" charset="-78"/>
                        </a:rPr>
                        <a:t>10.7  %</a:t>
                      </a:r>
                      <a:endParaRPr lang="en-US" sz="2400" b="1" dirty="0">
                        <a:latin typeface="Times New Roman"/>
                        <a:ea typeface="Times New Roman"/>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spcBef>
                          <a:spcPts val="0"/>
                        </a:spcBef>
                        <a:spcAft>
                          <a:spcPts val="0"/>
                        </a:spcAft>
                      </a:pPr>
                      <a:r>
                        <a:rPr lang="ar-SA" sz="2400" b="1" dirty="0">
                          <a:latin typeface="F_Nazanin"/>
                          <a:ea typeface="Times New Roman"/>
                          <a:cs typeface="B Zar" pitchFamily="2" charset="-78"/>
                        </a:rPr>
                        <a:t>5372</a:t>
                      </a:r>
                      <a:endParaRPr lang="en-US" sz="2400" b="1" dirty="0">
                        <a:latin typeface="Times New Roman"/>
                        <a:ea typeface="Times New Roman"/>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spcBef>
                          <a:spcPts val="0"/>
                        </a:spcBef>
                        <a:spcAft>
                          <a:spcPts val="0"/>
                        </a:spcAft>
                      </a:pPr>
                      <a:r>
                        <a:rPr lang="fa-IR" sz="2400" b="1" dirty="0" smtClean="0">
                          <a:latin typeface="Times New Roman"/>
                          <a:ea typeface="Times New Roman"/>
                          <a:cs typeface="B Zar" pitchFamily="2" charset="-78"/>
                        </a:rPr>
                        <a:t>578.57</a:t>
                      </a:r>
                      <a:endParaRPr lang="en-US" sz="2400" b="1" dirty="0">
                        <a:latin typeface="Times New Roman"/>
                        <a:ea typeface="Times New Roman"/>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spcBef>
                          <a:spcPts val="0"/>
                        </a:spcBef>
                        <a:spcAft>
                          <a:spcPts val="0"/>
                        </a:spcAft>
                      </a:pPr>
                      <a:r>
                        <a:rPr lang="ar-SA" sz="2400" b="1" dirty="0">
                          <a:latin typeface="F_Nazanin"/>
                          <a:ea typeface="Times New Roman"/>
                          <a:cs typeface="B Zar" pitchFamily="2" charset="-78"/>
                        </a:rPr>
                        <a:t>32</a:t>
                      </a:r>
                      <a:endParaRPr lang="en-US" sz="2400" b="1" dirty="0">
                        <a:latin typeface="Times New Roman"/>
                        <a:ea typeface="Times New Roman"/>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ctr" rtl="1">
                        <a:spcBef>
                          <a:spcPts val="0"/>
                        </a:spcBef>
                        <a:spcAft>
                          <a:spcPts val="0"/>
                        </a:spcAft>
                      </a:pPr>
                      <a:r>
                        <a:rPr lang="ar-SA" sz="2400" b="1" dirty="0">
                          <a:latin typeface="F_Nazanin"/>
                          <a:ea typeface="Times New Roman"/>
                          <a:cs typeface="B Titr" pitchFamily="2" charset="-78"/>
                        </a:rPr>
                        <a:t>ملی استانی شده</a:t>
                      </a:r>
                      <a:endParaRPr lang="en-US" sz="1800" b="1" dirty="0">
                        <a:latin typeface="Times New Roman"/>
                        <a:ea typeface="Times New Roman"/>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r>
              <a:tr h="845350">
                <a:tc>
                  <a:txBody>
                    <a:bodyPr/>
                    <a:lstStyle/>
                    <a:p>
                      <a:pPr marL="0" marR="0" algn="ctr" rtl="1">
                        <a:spcBef>
                          <a:spcPts val="0"/>
                        </a:spcBef>
                        <a:spcAft>
                          <a:spcPts val="0"/>
                        </a:spcAft>
                      </a:pPr>
                      <a:r>
                        <a:rPr lang="fa-IR" sz="2400" b="1" dirty="0" smtClean="0">
                          <a:latin typeface="Times New Roman"/>
                          <a:ea typeface="Times New Roman"/>
                          <a:cs typeface="B Zar" pitchFamily="2" charset="-78"/>
                        </a:rPr>
                        <a:t>27</a:t>
                      </a:r>
                      <a:endParaRPr lang="en-US" sz="2400" b="1" dirty="0">
                        <a:latin typeface="Times New Roman"/>
                        <a:ea typeface="Times New Roman"/>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DF75"/>
                    </a:solidFill>
                  </a:tcPr>
                </a:tc>
                <a:tc>
                  <a:txBody>
                    <a:bodyPr/>
                    <a:lstStyle/>
                    <a:p>
                      <a:pPr marL="0" marR="0" algn="ctr" rtl="1">
                        <a:spcBef>
                          <a:spcPts val="0"/>
                        </a:spcBef>
                        <a:spcAft>
                          <a:spcPts val="0"/>
                        </a:spcAft>
                      </a:pPr>
                      <a:r>
                        <a:rPr lang="fa-IR" sz="2400" b="1" dirty="0" smtClean="0">
                          <a:latin typeface="Times New Roman"/>
                          <a:ea typeface="Times New Roman"/>
                          <a:cs typeface="B Zar" pitchFamily="2" charset="-78"/>
                        </a:rPr>
                        <a:t>3.7  %</a:t>
                      </a:r>
                      <a:endParaRPr lang="en-US" sz="2400" b="1" dirty="0">
                        <a:latin typeface="Times New Roman"/>
                        <a:ea typeface="Times New Roman"/>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DF75"/>
                    </a:solidFill>
                  </a:tcPr>
                </a:tc>
                <a:tc>
                  <a:txBody>
                    <a:bodyPr/>
                    <a:lstStyle/>
                    <a:p>
                      <a:pPr marL="0" marR="0" algn="ctr" rtl="1">
                        <a:spcBef>
                          <a:spcPts val="0"/>
                        </a:spcBef>
                        <a:spcAft>
                          <a:spcPts val="0"/>
                        </a:spcAft>
                      </a:pPr>
                      <a:r>
                        <a:rPr lang="ar-SA" sz="2400" b="1">
                          <a:latin typeface="F_Nazanin"/>
                          <a:ea typeface="Times New Roman"/>
                          <a:cs typeface="B Zar" pitchFamily="2" charset="-78"/>
                        </a:rPr>
                        <a:t>168393</a:t>
                      </a:r>
                      <a:endParaRPr lang="en-US" sz="2400" b="1">
                        <a:latin typeface="Times New Roman"/>
                        <a:ea typeface="Times New Roman"/>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DF75"/>
                    </a:solidFill>
                  </a:tcPr>
                </a:tc>
                <a:tc>
                  <a:txBody>
                    <a:bodyPr/>
                    <a:lstStyle/>
                    <a:p>
                      <a:pPr marL="0" marR="0" algn="ctr" rtl="1">
                        <a:spcBef>
                          <a:spcPts val="0"/>
                        </a:spcBef>
                        <a:spcAft>
                          <a:spcPts val="0"/>
                        </a:spcAft>
                      </a:pPr>
                      <a:r>
                        <a:rPr lang="fa-IR" sz="2400" b="1" dirty="0" smtClean="0">
                          <a:latin typeface="Times New Roman"/>
                          <a:ea typeface="Times New Roman"/>
                          <a:cs typeface="B Zar" pitchFamily="2" charset="-78"/>
                        </a:rPr>
                        <a:t>6222.215</a:t>
                      </a:r>
                      <a:endParaRPr lang="en-US" sz="2400" b="1" dirty="0">
                        <a:latin typeface="Times New Roman"/>
                        <a:ea typeface="Times New Roman"/>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DF75"/>
                    </a:solidFill>
                  </a:tcPr>
                </a:tc>
                <a:tc>
                  <a:txBody>
                    <a:bodyPr/>
                    <a:lstStyle/>
                    <a:p>
                      <a:pPr marL="0" marR="0" algn="ctr" rtl="1">
                        <a:spcBef>
                          <a:spcPts val="0"/>
                        </a:spcBef>
                        <a:spcAft>
                          <a:spcPts val="0"/>
                        </a:spcAft>
                      </a:pPr>
                      <a:r>
                        <a:rPr lang="ar-SA" sz="2400" b="1" dirty="0">
                          <a:latin typeface="F_Nazanin"/>
                          <a:ea typeface="Times New Roman"/>
                          <a:cs typeface="B Zar" pitchFamily="2" charset="-78"/>
                        </a:rPr>
                        <a:t>124</a:t>
                      </a:r>
                      <a:endParaRPr lang="en-US" sz="2400" b="1" dirty="0">
                        <a:latin typeface="Times New Roman"/>
                        <a:ea typeface="Times New Roman"/>
                        <a:cs typeface="B Za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DF75"/>
                    </a:solidFill>
                  </a:tcPr>
                </a:tc>
                <a:tc>
                  <a:txBody>
                    <a:bodyPr/>
                    <a:lstStyle/>
                    <a:p>
                      <a:pPr marL="0" marR="0" algn="ctr" rtl="1">
                        <a:spcBef>
                          <a:spcPts val="0"/>
                        </a:spcBef>
                        <a:spcAft>
                          <a:spcPts val="0"/>
                        </a:spcAft>
                      </a:pPr>
                      <a:r>
                        <a:rPr lang="ar-SA" sz="2400" b="1" dirty="0">
                          <a:latin typeface="F_Nazanin"/>
                          <a:ea typeface="Times New Roman"/>
                          <a:cs typeface="B Titr" pitchFamily="2" charset="-78"/>
                        </a:rPr>
                        <a:t>جمع</a:t>
                      </a:r>
                      <a:endParaRPr lang="en-US" sz="1800" b="1" dirty="0">
                        <a:latin typeface="Times New Roman"/>
                        <a:ea typeface="Times New Roman"/>
                        <a:cs typeface="B Titr" pitchFamily="2" charset="-78"/>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7DF75"/>
                    </a:solidFill>
                  </a:tcPr>
                </a:tc>
              </a:tr>
            </a:tbl>
          </a:graphicData>
        </a:graphic>
      </p:graphicFrame>
    </p:spTree>
  </p:cSld>
  <p:clrMapOvr>
    <a:masterClrMapping/>
  </p:clrMapOvr>
  <p:transition spd="slow">
    <p:cover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00042"/>
            <a:ext cx="8229600" cy="5626121"/>
          </a:xfrm>
        </p:spPr>
        <p:txBody>
          <a:bodyPr>
            <a:normAutofit fontScale="92500"/>
          </a:bodyPr>
          <a:lstStyle/>
          <a:p>
            <a:pPr algn="just" rtl="1">
              <a:buFont typeface="Wingdings" panose="05000000000000000000" pitchFamily="2" charset="2"/>
              <a:buChar char="q"/>
            </a:pPr>
            <a:endParaRPr lang="fa-IR" dirty="0" smtClean="0">
              <a:cs typeface="B Zar" pitchFamily="2" charset="-78"/>
            </a:endParaRPr>
          </a:p>
          <a:p>
            <a:pPr algn="just" rtl="1">
              <a:buFont typeface="Wingdings" panose="05000000000000000000" pitchFamily="2" charset="2"/>
              <a:buChar char="q"/>
            </a:pPr>
            <a:r>
              <a:rPr lang="ar-SA" dirty="0" smtClean="0">
                <a:cs typeface="B Zar" pitchFamily="2" charset="-78"/>
              </a:rPr>
              <a:t>به </a:t>
            </a:r>
            <a:r>
              <a:rPr lang="ar-SA" dirty="0">
                <a:cs typeface="B Zar" pitchFamily="2" charset="-78"/>
              </a:rPr>
              <a:t>منظور جلوگیری از تطویل بیش از حد زمان اجرای پروژه ها و با توجه به آزاد شدن تدریجی منابع بلوکه شده ناشی از تحریم ، پیشنهاد می </a:t>
            </a:r>
            <a:r>
              <a:rPr lang="ar-SA" dirty="0" smtClean="0">
                <a:cs typeface="B Zar" pitchFamily="2" charset="-78"/>
              </a:rPr>
              <a:t>شود</a:t>
            </a:r>
            <a:r>
              <a:rPr lang="fa-IR" dirty="0" smtClean="0">
                <a:cs typeface="B Zar" pitchFamily="2" charset="-78"/>
              </a:rPr>
              <a:t>:</a:t>
            </a:r>
          </a:p>
          <a:p>
            <a:pPr algn="r" rtl="1">
              <a:buFont typeface="Wingdings" panose="05000000000000000000" pitchFamily="2" charset="2"/>
              <a:buChar char="q"/>
            </a:pPr>
            <a:r>
              <a:rPr lang="ar-SA" dirty="0" smtClean="0">
                <a:solidFill>
                  <a:srgbClr val="FF0000"/>
                </a:solidFill>
                <a:cs typeface="B Zar" panose="00000400000000000000" pitchFamily="2" charset="-78"/>
              </a:rPr>
              <a:t>1-توزیع </a:t>
            </a:r>
            <a:r>
              <a:rPr lang="ar-SA" dirty="0">
                <a:solidFill>
                  <a:srgbClr val="FF0000"/>
                </a:solidFill>
                <a:cs typeface="B Zar" panose="00000400000000000000" pitchFamily="2" charset="-78"/>
              </a:rPr>
              <a:t>تخصیص بین پروژه های </a:t>
            </a:r>
            <a:r>
              <a:rPr lang="fa-IR" dirty="0" smtClean="0">
                <a:solidFill>
                  <a:srgbClr val="FF0000"/>
                </a:solidFill>
                <a:cs typeface="B Zar" panose="00000400000000000000" pitchFamily="2" charset="-78"/>
              </a:rPr>
              <a:t>ملی استانی شده </a:t>
            </a:r>
            <a:r>
              <a:rPr lang="ar-SA" dirty="0" smtClean="0">
                <a:solidFill>
                  <a:srgbClr val="FF0000"/>
                </a:solidFill>
                <a:cs typeface="B Zar" panose="00000400000000000000" pitchFamily="2" charset="-78"/>
              </a:rPr>
              <a:t>بعهده </a:t>
            </a:r>
            <a:r>
              <a:rPr lang="ar-SA" dirty="0">
                <a:solidFill>
                  <a:srgbClr val="FF0000"/>
                </a:solidFill>
                <a:cs typeface="B Zar" panose="00000400000000000000" pitchFamily="2" charset="-78"/>
              </a:rPr>
              <a:t>استان واگذار شود تا با در نظر گرفتن وضعیت اجرای پروژه ، پیشرفت فیزیکی و اهمیت آن اقدام گردد </a:t>
            </a:r>
            <a:r>
              <a:rPr lang="ar-SA" dirty="0" smtClean="0">
                <a:solidFill>
                  <a:srgbClr val="FF0000"/>
                </a:solidFill>
                <a:cs typeface="B Zar" panose="00000400000000000000" pitchFamily="2" charset="-78"/>
              </a:rPr>
              <a:t>.</a:t>
            </a:r>
            <a:endParaRPr lang="fa-IR" dirty="0" smtClean="0">
              <a:solidFill>
                <a:srgbClr val="FF0000"/>
              </a:solidFill>
              <a:cs typeface="B Zar" panose="00000400000000000000" pitchFamily="2" charset="-78"/>
            </a:endParaRPr>
          </a:p>
          <a:p>
            <a:pPr>
              <a:buFont typeface="Wingdings" panose="05000000000000000000" pitchFamily="2" charset="2"/>
              <a:buChar char="q"/>
            </a:pPr>
            <a:r>
              <a:rPr lang="fa-IR" dirty="0">
                <a:solidFill>
                  <a:srgbClr val="FF0000"/>
                </a:solidFill>
                <a:cs typeface="B Zar" panose="00000400000000000000" pitchFamily="2" charset="-78"/>
              </a:rPr>
              <a:t>2- اولویت گذاری در انتخاب و تامین اعتبار برای پروژه های ملی بعهده شورای برنامه ریزی استان واگذار گردد تا با توجه به </a:t>
            </a:r>
            <a:r>
              <a:rPr lang="fa-IR" dirty="0" smtClean="0">
                <a:solidFill>
                  <a:srgbClr val="FF0000"/>
                </a:solidFill>
                <a:cs typeface="B Zar" panose="00000400000000000000" pitchFamily="2" charset="-78"/>
              </a:rPr>
              <a:t>شناختی که </a:t>
            </a:r>
            <a:r>
              <a:rPr lang="fa-IR" dirty="0">
                <a:solidFill>
                  <a:srgbClr val="FF0000"/>
                </a:solidFill>
                <a:cs typeface="B Zar" panose="00000400000000000000" pitchFamily="2" charset="-78"/>
              </a:rPr>
              <a:t>از وضعیت </a:t>
            </a:r>
            <a:r>
              <a:rPr lang="fa-IR" dirty="0" smtClean="0">
                <a:solidFill>
                  <a:srgbClr val="FF0000"/>
                </a:solidFill>
                <a:cs typeface="B Zar" panose="00000400000000000000" pitchFamily="2" charset="-78"/>
              </a:rPr>
              <a:t>پروژه ها وجود داردنسبت به </a:t>
            </a:r>
            <a:r>
              <a:rPr lang="fa-IR" dirty="0">
                <a:solidFill>
                  <a:srgbClr val="FF0000"/>
                </a:solidFill>
                <a:cs typeface="B Zar" panose="00000400000000000000" pitchFamily="2" charset="-78"/>
              </a:rPr>
              <a:t>اولویت </a:t>
            </a:r>
            <a:r>
              <a:rPr lang="fa-IR" dirty="0" smtClean="0">
                <a:solidFill>
                  <a:srgbClr val="FF0000"/>
                </a:solidFill>
                <a:cs typeface="B Zar" panose="00000400000000000000" pitchFamily="2" charset="-78"/>
              </a:rPr>
              <a:t>بندی پروژه </a:t>
            </a:r>
            <a:r>
              <a:rPr lang="fa-IR" dirty="0">
                <a:solidFill>
                  <a:srgbClr val="FF0000"/>
                </a:solidFill>
                <a:cs typeface="B Zar" panose="00000400000000000000" pitchFamily="2" charset="-78"/>
              </a:rPr>
              <a:t>ها </a:t>
            </a:r>
            <a:r>
              <a:rPr lang="fa-IR" dirty="0" smtClean="0">
                <a:solidFill>
                  <a:srgbClr val="FF0000"/>
                </a:solidFill>
                <a:cs typeface="B Zar" panose="00000400000000000000" pitchFamily="2" charset="-78"/>
              </a:rPr>
              <a:t>جهت </a:t>
            </a:r>
            <a:r>
              <a:rPr lang="fa-IR" dirty="0">
                <a:solidFill>
                  <a:srgbClr val="FF0000"/>
                </a:solidFill>
                <a:cs typeface="B Zar" panose="00000400000000000000" pitchFamily="2" charset="-78"/>
              </a:rPr>
              <a:t>اجرا و یا توقف و </a:t>
            </a:r>
            <a:r>
              <a:rPr lang="fa-IR" dirty="0" smtClean="0">
                <a:solidFill>
                  <a:srgbClr val="FF0000"/>
                </a:solidFill>
                <a:cs typeface="B Zar" panose="00000400000000000000" pitchFamily="2" charset="-78"/>
              </a:rPr>
              <a:t>تخصیص </a:t>
            </a:r>
            <a:r>
              <a:rPr lang="fa-IR" dirty="0">
                <a:solidFill>
                  <a:srgbClr val="FF0000"/>
                </a:solidFill>
                <a:cs typeface="B Zar" panose="00000400000000000000" pitchFamily="2" charset="-78"/>
              </a:rPr>
              <a:t>اعتبار مورد نیاز اقدام شود.</a:t>
            </a:r>
          </a:p>
          <a:p>
            <a:pPr algn="r" rtl="1">
              <a:buFont typeface="Wingdings" panose="05000000000000000000" pitchFamily="2" charset="2"/>
              <a:buChar char="q"/>
            </a:pPr>
            <a:endParaRPr lang="en-US" dirty="0">
              <a:solidFill>
                <a:srgbClr val="FF0000"/>
              </a:solidFill>
              <a:cs typeface="B Zar" panose="00000400000000000000" pitchFamily="2" charset="-78"/>
            </a:endParaRPr>
          </a:p>
        </p:txBody>
      </p:sp>
    </p:spTree>
  </p:cSld>
  <p:clrMapOvr>
    <a:masterClrMapping/>
  </p:clrMapOvr>
  <p:transition spd="slow">
    <p:cover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071546"/>
            <a:ext cx="8858312" cy="5572164"/>
          </a:xfrm>
        </p:spPr>
        <p:txBody>
          <a:bodyPr>
            <a:normAutofit fontScale="70000" lnSpcReduction="20000"/>
          </a:bodyPr>
          <a:lstStyle/>
          <a:p>
            <a:pPr algn="r" rtl="1">
              <a:buNone/>
            </a:pPr>
            <a:r>
              <a:rPr lang="fa-IR" dirty="0" smtClean="0"/>
              <a:t>-</a:t>
            </a:r>
            <a:r>
              <a:rPr lang="fa-IR" sz="4400" dirty="0">
                <a:cs typeface="B Zar" pitchFamily="2" charset="-78"/>
              </a:rPr>
              <a:t>جذب نیروی انسانی مستلزم اجماع در اندازه منطقی دولت است .</a:t>
            </a:r>
            <a:endParaRPr lang="en-US" sz="4400" dirty="0">
              <a:cs typeface="B Zar" pitchFamily="2" charset="-78"/>
            </a:endParaRPr>
          </a:p>
          <a:p>
            <a:pPr algn="r" rtl="1">
              <a:buNone/>
            </a:pPr>
            <a:r>
              <a:rPr lang="fa-IR" sz="4400" dirty="0">
                <a:cs typeface="B Zar" pitchFamily="2" charset="-78"/>
              </a:rPr>
              <a:t>- اندازه منطقی دولت در عصر حاضر متوجه وظایف حاکمیتی دولت است .</a:t>
            </a:r>
            <a:endParaRPr lang="en-US" sz="4400" dirty="0">
              <a:cs typeface="B Zar" pitchFamily="2" charset="-78"/>
            </a:endParaRPr>
          </a:p>
          <a:p>
            <a:pPr algn="r" rtl="1">
              <a:buNone/>
            </a:pPr>
            <a:r>
              <a:rPr lang="fa-IR" sz="4400" dirty="0">
                <a:solidFill>
                  <a:srgbClr val="0070C0"/>
                </a:solidFill>
                <a:cs typeface="B Zar" pitchFamily="2" charset="-78"/>
              </a:rPr>
              <a:t>- در شرایط فعلی که سیاست دولت کاهش وابستگی به درآمد نفت است جذب نیروی انسانی بدون توجه به مطالب فوق رویکرد سنجیده و منطقی نمی باشد .</a:t>
            </a:r>
            <a:endParaRPr lang="en-US" sz="4400" dirty="0">
              <a:solidFill>
                <a:srgbClr val="0070C0"/>
              </a:solidFill>
              <a:cs typeface="B Zar" pitchFamily="2" charset="-78"/>
            </a:endParaRPr>
          </a:p>
          <a:p>
            <a:pPr algn="r" rtl="1">
              <a:buNone/>
            </a:pPr>
            <a:r>
              <a:rPr lang="fa-IR" sz="4400" dirty="0">
                <a:cs typeface="B Zar" pitchFamily="2" charset="-78"/>
              </a:rPr>
              <a:t>- در استان آذربایجان شرقی 13215 پست بلاتصدی وجود دارد و پیش بینی می شود تا پایان برنامه پنجم 1800 نفر نیز نیروی خروجی داشته باشیم .</a:t>
            </a:r>
            <a:endParaRPr lang="en-US" sz="4400" dirty="0">
              <a:cs typeface="B Zar" pitchFamily="2" charset="-78"/>
            </a:endParaRPr>
          </a:p>
          <a:p>
            <a:pPr algn="just" rtl="1">
              <a:buFontTx/>
              <a:buChar char="-"/>
            </a:pPr>
            <a:r>
              <a:rPr lang="fa-IR" sz="4400" dirty="0" smtClean="0">
                <a:solidFill>
                  <a:srgbClr val="0070C0"/>
                </a:solidFill>
                <a:cs typeface="B Zar" pitchFamily="2" charset="-78"/>
              </a:rPr>
              <a:t>در </a:t>
            </a:r>
            <a:r>
              <a:rPr lang="fa-IR" sz="4400" dirty="0">
                <a:solidFill>
                  <a:srgbClr val="0070C0"/>
                </a:solidFill>
                <a:cs typeface="B Zar" pitchFamily="2" charset="-78"/>
              </a:rPr>
              <a:t>دو مرحله آزمون صورت </a:t>
            </a:r>
            <a:r>
              <a:rPr lang="fa-IR" sz="4400" dirty="0" smtClean="0">
                <a:solidFill>
                  <a:srgbClr val="0070C0"/>
                </a:solidFill>
                <a:cs typeface="B Zar" pitchFamily="2" charset="-78"/>
              </a:rPr>
              <a:t>گرفته</a:t>
            </a:r>
          </a:p>
          <a:p>
            <a:pPr lvl="1" algn="just">
              <a:buFontTx/>
              <a:buChar char="-"/>
            </a:pPr>
            <a:r>
              <a:rPr lang="fa-IR" sz="4000" dirty="0" smtClean="0">
                <a:solidFill>
                  <a:srgbClr val="0070C0"/>
                </a:solidFill>
                <a:cs typeface="B Zar" pitchFamily="2" charset="-78"/>
              </a:rPr>
              <a:t> </a:t>
            </a:r>
            <a:r>
              <a:rPr lang="fa-IR" sz="4000" dirty="0">
                <a:solidFill>
                  <a:srgbClr val="0070C0"/>
                </a:solidFill>
                <a:cs typeface="B Zar" pitchFamily="2" charset="-78"/>
              </a:rPr>
              <a:t>1538 نفر که 25 درصد آنها سهمیه ایثارگران </a:t>
            </a:r>
            <a:r>
              <a:rPr lang="fa-IR" sz="4000" dirty="0" smtClean="0">
                <a:solidFill>
                  <a:srgbClr val="0070C0"/>
                </a:solidFill>
                <a:cs typeface="B Zar" pitchFamily="2" charset="-78"/>
              </a:rPr>
              <a:t>می باشد</a:t>
            </a:r>
          </a:p>
          <a:p>
            <a:pPr lvl="1" algn="just">
              <a:buFontTx/>
              <a:buChar char="-"/>
            </a:pPr>
            <a:r>
              <a:rPr lang="fa-IR" sz="4000" dirty="0" smtClean="0">
                <a:solidFill>
                  <a:srgbClr val="0070C0"/>
                </a:solidFill>
                <a:cs typeface="B Zar" pitchFamily="2" charset="-78"/>
              </a:rPr>
              <a:t> </a:t>
            </a:r>
            <a:r>
              <a:rPr lang="fa-IR" sz="4000" dirty="0">
                <a:solidFill>
                  <a:srgbClr val="0070C0"/>
                </a:solidFill>
                <a:cs typeface="B Zar" pitchFamily="2" charset="-78"/>
              </a:rPr>
              <a:t>برای پست های سازمانی 27 دستگاه پذیرفته شده اند </a:t>
            </a:r>
            <a:r>
              <a:rPr lang="fa-IR" sz="4000" dirty="0" smtClean="0">
                <a:solidFill>
                  <a:srgbClr val="0070C0"/>
                </a:solidFill>
                <a:cs typeface="B Zar" pitchFamily="2" charset="-78"/>
              </a:rPr>
              <a:t>.</a:t>
            </a:r>
            <a:endParaRPr lang="en-US" sz="4000" dirty="0">
              <a:solidFill>
                <a:srgbClr val="0070C0"/>
              </a:solidFill>
              <a:cs typeface="B Zar" pitchFamily="2" charset="-78"/>
            </a:endParaRPr>
          </a:p>
        </p:txBody>
      </p:sp>
      <p:sp>
        <p:nvSpPr>
          <p:cNvPr id="5" name="Text Box 7"/>
          <p:cNvSpPr txBox="1">
            <a:spLocks noChangeArrowheads="1"/>
          </p:cNvSpPr>
          <p:nvPr/>
        </p:nvSpPr>
        <p:spPr bwMode="auto">
          <a:xfrm>
            <a:off x="2214546" y="214290"/>
            <a:ext cx="4643470" cy="646331"/>
          </a:xfrm>
          <a:prstGeom prst="rect">
            <a:avLst/>
          </a:prstGeom>
          <a:noFill/>
          <a:ln w="9525">
            <a:noFill/>
            <a:miter lim="800000"/>
            <a:headEnd/>
            <a:tailEnd/>
          </a:ln>
        </p:spPr>
        <p:txBody>
          <a:bodyPr wrap="square">
            <a:spAutoFit/>
          </a:bodyPr>
          <a:lstStyle/>
          <a:p>
            <a:pPr algn="ctr" eaLnBrk="1" hangingPunct="1"/>
            <a:r>
              <a:rPr lang="fa-IR" sz="3600" b="1"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cs typeface="B Titr" panose="00000700000000000000" pitchFamily="2" charset="-78"/>
              </a:rPr>
              <a:t>جذب نیروی انسانی</a:t>
            </a:r>
            <a:endParaRPr lang="en-US" sz="3600"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cs typeface="B Titr" panose="00000700000000000000" pitchFamily="2" charset="-78"/>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noCrop="1"/>
          </p:cNvPicPr>
          <p:nvPr/>
        </p:nvPicPr>
        <p:blipFill>
          <a:blip r:embed="rId3" cstate="print"/>
          <a:srcRect/>
          <a:stretch>
            <a:fillRect/>
          </a:stretch>
        </p:blipFill>
        <p:spPr bwMode="auto">
          <a:xfrm>
            <a:off x="0" y="0"/>
            <a:ext cx="1028700" cy="746125"/>
          </a:xfrm>
          <a:prstGeom prst="rect">
            <a:avLst/>
          </a:prstGeom>
          <a:noFill/>
          <a:ln w="9525">
            <a:noFill/>
            <a:miter lim="800000"/>
            <a:headEnd/>
            <a:tailEnd/>
          </a:ln>
        </p:spPr>
      </p:pic>
      <p:sp>
        <p:nvSpPr>
          <p:cNvPr id="23555" name="WordArt 3"/>
          <p:cNvSpPr>
            <a:spLocks noChangeArrowheads="1" noChangeShapeType="1" noTextEdit="1"/>
          </p:cNvSpPr>
          <p:nvPr/>
        </p:nvSpPr>
        <p:spPr bwMode="auto">
          <a:xfrm>
            <a:off x="1187624" y="188565"/>
            <a:ext cx="7272808" cy="792163"/>
          </a:xfrm>
          <a:prstGeom prst="rect">
            <a:avLst/>
          </a:prstGeom>
        </p:spPr>
        <p:txBody>
          <a:bodyPr wrap="none" fromWordArt="1">
            <a:prstTxWarp prst="textPlain">
              <a:avLst>
                <a:gd name="adj" fmla="val 50000"/>
              </a:avLst>
            </a:prstTxWarp>
          </a:bodyPr>
          <a:lstStyle/>
          <a:p>
            <a:r>
              <a:rPr lang="fa-IR" sz="1200" kern="10" dirty="0" smtClean="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B Titr" pitchFamily="2" charset="-78"/>
              </a:rPr>
              <a:t> </a:t>
            </a:r>
            <a:r>
              <a:rPr lang="fa-IR" sz="1200" kern="10" dirty="0">
                <a:ln w="12700">
                  <a:solidFill>
                    <a:srgbClr val="FF0000"/>
                  </a:solidFill>
                  <a:round/>
                  <a:headEnd/>
                  <a:tailEnd/>
                </a:ln>
                <a:solidFill>
                  <a:srgbClr val="FF0000">
                    <a:alpha val="50195"/>
                  </a:srgbClr>
                </a:solidFill>
                <a:effectLst>
                  <a:outerShdw dist="45791" dir="2021404" algn="ctr" rotWithShape="0">
                    <a:srgbClr val="9999FF"/>
                  </a:outerShdw>
                </a:effectLst>
                <a:latin typeface="Arial"/>
                <a:cs typeface="B Titr" pitchFamily="2" charset="-78"/>
              </a:rPr>
              <a:t>تقسیمات سیاسی </a:t>
            </a:r>
            <a:r>
              <a:rPr lang="fa-IR" sz="1200" kern="10" dirty="0" smtClean="0">
                <a:ln w="12700">
                  <a:solidFill>
                    <a:srgbClr val="FF0000"/>
                  </a:solidFill>
                  <a:round/>
                  <a:headEnd/>
                  <a:tailEnd/>
                </a:ln>
                <a:solidFill>
                  <a:srgbClr val="FF0000">
                    <a:alpha val="50195"/>
                  </a:srgbClr>
                </a:solidFill>
                <a:effectLst>
                  <a:outerShdw dist="45791" dir="2021404" algn="ctr" rotWithShape="0">
                    <a:srgbClr val="9999FF"/>
                  </a:outerShdw>
                </a:effectLst>
                <a:latin typeface="Arial"/>
                <a:cs typeface="B Titr" pitchFamily="2" charset="-78"/>
              </a:rPr>
              <a:t> و </a:t>
            </a:r>
            <a:r>
              <a:rPr lang="fa-IR" sz="1200" kern="10" dirty="0" smtClean="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B Titr" pitchFamily="2" charset="-78"/>
              </a:rPr>
              <a:t>ویژگیهای </a:t>
            </a:r>
            <a:r>
              <a:rPr lang="fa-IR" sz="12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B Titr" pitchFamily="2" charset="-78"/>
              </a:rPr>
              <a:t>جمعیتی استان بر اساس سرشماری سال 1390 </a:t>
            </a:r>
          </a:p>
        </p:txBody>
      </p:sp>
      <p:pic>
        <p:nvPicPr>
          <p:cNvPr id="23556" name="Picture 4" descr="original_4_w"/>
          <p:cNvPicPr>
            <a:picLocks noChangeAspect="1" noChangeArrowheads="1" noCrop="1"/>
          </p:cNvPicPr>
          <p:nvPr/>
        </p:nvPicPr>
        <p:blipFill>
          <a:blip r:embed="rId4" cstate="print"/>
          <a:srcRect/>
          <a:stretch>
            <a:fillRect/>
          </a:stretch>
        </p:blipFill>
        <p:spPr bwMode="auto">
          <a:xfrm>
            <a:off x="8243888" y="6042025"/>
            <a:ext cx="900112" cy="815975"/>
          </a:xfrm>
          <a:prstGeom prst="rect">
            <a:avLst/>
          </a:prstGeom>
          <a:noFill/>
          <a:ln w="9525">
            <a:noFill/>
            <a:miter lim="800000"/>
            <a:headEnd/>
            <a:tailEnd/>
          </a:ln>
        </p:spPr>
      </p:pic>
      <p:sp>
        <p:nvSpPr>
          <p:cNvPr id="93189" name="AutoShape 5"/>
          <p:cNvSpPr>
            <a:spLocks noChangeArrowheads="1"/>
          </p:cNvSpPr>
          <p:nvPr/>
        </p:nvSpPr>
        <p:spPr bwMode="auto">
          <a:xfrm>
            <a:off x="920511" y="2642052"/>
            <a:ext cx="7358064" cy="1291004"/>
          </a:xfrm>
          <a:prstGeom prst="roundRect">
            <a:avLst>
              <a:gd name="adj" fmla="val 16667"/>
            </a:avLst>
          </a:prstGeom>
          <a:solidFill>
            <a:srgbClr val="FFFFCD"/>
          </a:solidFill>
          <a:ln w="12700" cap="sq">
            <a:solidFill>
              <a:srgbClr val="FF0000"/>
            </a:solidFill>
            <a:round/>
            <a:headEnd type="none" w="sm" len="sm"/>
            <a:tailEnd type="none" w="sm" len="sm"/>
          </a:ln>
        </p:spPr>
        <p:txBody>
          <a:bodyPr wrap="none" anchor="ctr"/>
          <a:lstStyle/>
          <a:p>
            <a:pPr defTabSz="176213"/>
            <a:r>
              <a:rPr lang="fa-IR" sz="2800" b="1" dirty="0">
                <a:latin typeface="Times New Roman" pitchFamily="18" charset="0"/>
                <a:cs typeface="B Zar" pitchFamily="2" charset="-78"/>
              </a:rPr>
              <a:t>جمعیت 												            	3724620  نفر (5</a:t>
            </a:r>
            <a:r>
              <a:rPr lang="fa-IR" sz="2800" b="1" dirty="0" smtClean="0">
                <a:latin typeface="Times New Roman" pitchFamily="18" charset="0"/>
                <a:cs typeface="B Zar" pitchFamily="2" charset="-78"/>
              </a:rPr>
              <a:t>%)</a:t>
            </a:r>
            <a:endParaRPr lang="fa-IR" sz="2800" b="1" dirty="0">
              <a:latin typeface="Times New Roman" pitchFamily="18" charset="0"/>
              <a:cs typeface="B Zar" pitchFamily="2" charset="-78"/>
            </a:endParaRPr>
          </a:p>
          <a:p>
            <a:pPr defTabSz="176213"/>
            <a:r>
              <a:rPr lang="fa-IR" sz="2800" b="1" dirty="0">
                <a:latin typeface="Times New Roman" pitchFamily="18" charset="0"/>
                <a:cs typeface="B Zar" pitchFamily="2" charset="-78"/>
              </a:rPr>
              <a:t>نرخ رشد جمعيت </a:t>
            </a:r>
            <a:r>
              <a:rPr lang="en-US" sz="2800" b="1" dirty="0">
                <a:latin typeface="Times New Roman" pitchFamily="18" charset="0"/>
                <a:cs typeface="B Zar" pitchFamily="2" charset="-78"/>
              </a:rPr>
              <a:t>         </a:t>
            </a:r>
            <a:r>
              <a:rPr lang="fa-IR" sz="2800" b="1" dirty="0">
                <a:latin typeface="Times New Roman" pitchFamily="18" charset="0"/>
                <a:cs typeface="B Zar" pitchFamily="2" charset="-78"/>
              </a:rPr>
              <a:t>             </a:t>
            </a:r>
            <a:r>
              <a:rPr lang="en-US" sz="2800" b="1" dirty="0">
                <a:latin typeface="Times New Roman" pitchFamily="18" charset="0"/>
                <a:cs typeface="B Zar" pitchFamily="2" charset="-78"/>
              </a:rPr>
              <a:t>  </a:t>
            </a:r>
            <a:r>
              <a:rPr lang="fa-IR" sz="2800" b="1" dirty="0">
                <a:latin typeface="Times New Roman" pitchFamily="18" charset="0"/>
                <a:cs typeface="B Zar" pitchFamily="2" charset="-78"/>
              </a:rPr>
              <a:t>       0.66 درصد</a:t>
            </a:r>
          </a:p>
        </p:txBody>
      </p:sp>
      <p:sp>
        <p:nvSpPr>
          <p:cNvPr id="93190" name="AutoShape 6"/>
          <p:cNvSpPr>
            <a:spLocks noChangeArrowheads="1"/>
          </p:cNvSpPr>
          <p:nvPr/>
        </p:nvSpPr>
        <p:spPr bwMode="auto">
          <a:xfrm>
            <a:off x="671211" y="4000504"/>
            <a:ext cx="7643866" cy="2269777"/>
          </a:xfrm>
          <a:prstGeom prst="roundRect">
            <a:avLst>
              <a:gd name="adj" fmla="val 16667"/>
            </a:avLst>
          </a:prstGeom>
          <a:solidFill>
            <a:srgbClr val="FFFFCD"/>
          </a:solidFill>
          <a:ln w="12700" cap="sq">
            <a:solidFill>
              <a:srgbClr val="0070C0"/>
            </a:solidFill>
            <a:round/>
            <a:headEnd type="none" w="sm" len="sm"/>
            <a:tailEnd type="none" w="sm" len="sm"/>
          </a:ln>
        </p:spPr>
        <p:txBody>
          <a:bodyPr wrap="none" anchor="t" anchorCtr="0"/>
          <a:lstStyle/>
          <a:p>
            <a:pPr defTabSz="176213">
              <a:lnSpc>
                <a:spcPct val="200000"/>
              </a:lnSpc>
            </a:pPr>
            <a:r>
              <a:rPr lang="fa-IR" sz="2800" b="1" dirty="0">
                <a:solidFill>
                  <a:srgbClr val="FF0066"/>
                </a:solidFill>
                <a:latin typeface="Times New Roman" pitchFamily="18" charset="0"/>
                <a:cs typeface="Zar" pitchFamily="2" charset="-78"/>
              </a:rPr>
              <a:t> </a:t>
            </a:r>
            <a:r>
              <a:rPr lang="fa-IR" sz="2800" b="1" dirty="0" smtClean="0">
                <a:latin typeface="Times New Roman" pitchFamily="18" charset="0"/>
                <a:cs typeface="Zar" pitchFamily="2" charset="-78"/>
              </a:rPr>
              <a:t>-</a:t>
            </a:r>
            <a:r>
              <a:rPr lang="fa-IR" sz="2800" b="1" dirty="0" smtClean="0">
                <a:solidFill>
                  <a:srgbClr val="FF0066"/>
                </a:solidFill>
                <a:latin typeface="Times New Roman" pitchFamily="18" charset="0"/>
                <a:cs typeface="Zar" pitchFamily="2" charset="-78"/>
              </a:rPr>
              <a:t> </a:t>
            </a:r>
            <a:r>
              <a:rPr lang="fa-IR" sz="2800" b="1" dirty="0">
                <a:latin typeface="Times New Roman" pitchFamily="18" charset="0"/>
                <a:cs typeface="B Zar" pitchFamily="2" charset="-78"/>
              </a:rPr>
              <a:t>نسبت شهرنشيني              </a:t>
            </a:r>
            <a:r>
              <a:rPr lang="en-US" sz="2800" b="1" dirty="0">
                <a:latin typeface="Times New Roman" pitchFamily="18" charset="0"/>
                <a:cs typeface="B Zar" pitchFamily="2" charset="-78"/>
              </a:rPr>
              <a:t>  </a:t>
            </a:r>
            <a:r>
              <a:rPr lang="fa-IR" sz="2800" b="1" dirty="0">
                <a:latin typeface="Times New Roman" pitchFamily="18" charset="0"/>
                <a:cs typeface="B Zar" pitchFamily="2" charset="-78"/>
              </a:rPr>
              <a:t>          </a:t>
            </a:r>
            <a:r>
              <a:rPr lang="fa-IR" sz="2800" b="1" dirty="0" smtClean="0">
                <a:latin typeface="Times New Roman" pitchFamily="18" charset="0"/>
                <a:cs typeface="B Zar" pitchFamily="2" charset="-78"/>
              </a:rPr>
              <a:t>71  درصد</a:t>
            </a:r>
            <a:endParaRPr lang="fa-IR" sz="2800" b="1" dirty="0">
              <a:latin typeface="Times New Roman" pitchFamily="18" charset="0"/>
              <a:cs typeface="B Zar" pitchFamily="2" charset="-78"/>
            </a:endParaRPr>
          </a:p>
          <a:p>
            <a:pPr defTabSz="176213"/>
            <a:r>
              <a:rPr lang="fa-IR" sz="2800" b="1" dirty="0">
                <a:latin typeface="Times New Roman" pitchFamily="18" charset="0"/>
                <a:cs typeface="B Zar" pitchFamily="2" charset="-78"/>
              </a:rPr>
              <a:t>- نرخ </a:t>
            </a:r>
            <a:r>
              <a:rPr lang="fa-IR" sz="2800" b="1" dirty="0" smtClean="0">
                <a:latin typeface="Times New Roman" pitchFamily="18" charset="0"/>
                <a:cs typeface="B Zar" pitchFamily="2" charset="-78"/>
              </a:rPr>
              <a:t>باسوادي استان                      83   </a:t>
            </a:r>
            <a:r>
              <a:rPr lang="fa-IR" sz="2800" b="1" dirty="0">
                <a:latin typeface="Times New Roman" pitchFamily="18" charset="0"/>
                <a:cs typeface="B Zar" pitchFamily="2" charset="-78"/>
              </a:rPr>
              <a:t>درصد</a:t>
            </a:r>
          </a:p>
          <a:p>
            <a:pPr defTabSz="176213"/>
            <a:r>
              <a:rPr lang="fa-IR" sz="2800" b="1" dirty="0">
                <a:latin typeface="Times New Roman" pitchFamily="18" charset="0"/>
                <a:cs typeface="B Zar" pitchFamily="2" charset="-78"/>
              </a:rPr>
              <a:t> - نرخ باسوادی کشور                     </a:t>
            </a:r>
            <a:r>
              <a:rPr lang="fa-IR" sz="2800" b="1" dirty="0" smtClean="0">
                <a:latin typeface="Times New Roman" pitchFamily="18" charset="0"/>
                <a:cs typeface="B Zar" pitchFamily="2" charset="-78"/>
              </a:rPr>
              <a:t>85    درصد</a:t>
            </a:r>
          </a:p>
          <a:p>
            <a:pPr defTabSz="176213"/>
            <a:r>
              <a:rPr lang="fa-IR" sz="2800" b="1" dirty="0" smtClean="0">
                <a:latin typeface="Times New Roman" pitchFamily="18" charset="0"/>
                <a:cs typeface="B Zar" pitchFamily="2" charset="-78"/>
              </a:rPr>
              <a:t>- نرخ بیکاری                                 9.6 درصد</a:t>
            </a:r>
            <a:endParaRPr lang="en-US" sz="2800" b="1" dirty="0">
              <a:latin typeface="Times New Roman" pitchFamily="18" charset="0"/>
              <a:cs typeface="Zar" pitchFamily="2" charset="-78"/>
            </a:endParaRPr>
          </a:p>
        </p:txBody>
      </p:sp>
      <p:sp>
        <p:nvSpPr>
          <p:cNvPr id="7" name="AutoShape 2"/>
          <p:cNvSpPr>
            <a:spLocks noChangeArrowheads="1"/>
          </p:cNvSpPr>
          <p:nvPr/>
        </p:nvSpPr>
        <p:spPr bwMode="auto">
          <a:xfrm>
            <a:off x="955070" y="1340767"/>
            <a:ext cx="7072313" cy="1152129"/>
          </a:xfrm>
          <a:prstGeom prst="roundRect">
            <a:avLst>
              <a:gd name="adj" fmla="val 16667"/>
            </a:avLst>
          </a:prstGeom>
          <a:solidFill>
            <a:srgbClr val="FFFFCD"/>
          </a:solidFill>
          <a:ln w="12700" cap="sq">
            <a:solidFill>
              <a:srgbClr val="FF0000"/>
            </a:solidFill>
            <a:round/>
            <a:headEnd type="none" w="sm" len="sm"/>
            <a:tailEnd type="none" w="sm" len="sm"/>
          </a:ln>
        </p:spPr>
        <p:txBody>
          <a:bodyPr wrap="none" anchor="ctr"/>
          <a:lstStyle/>
          <a:p>
            <a:pPr algn="just" defTabSz="176213"/>
            <a:r>
              <a:rPr lang="fa-IR" sz="2800" b="1" dirty="0">
                <a:latin typeface="Times New Roman" pitchFamily="18" charset="0"/>
                <a:cs typeface="Zar" pitchFamily="2" charset="-78"/>
              </a:rPr>
              <a:t>وسعت		</a:t>
            </a:r>
            <a:r>
              <a:rPr lang="en-US" sz="2800" b="1" dirty="0">
                <a:latin typeface="Times New Roman" pitchFamily="18" charset="0"/>
                <a:cs typeface="Zar" pitchFamily="2" charset="-78"/>
              </a:rPr>
              <a:t>	</a:t>
            </a:r>
            <a:r>
              <a:rPr lang="fa-IR" sz="2800" b="1" dirty="0">
                <a:latin typeface="Times New Roman" pitchFamily="18" charset="0"/>
                <a:cs typeface="Zar" pitchFamily="2" charset="-78"/>
              </a:rPr>
              <a:t>													45000 كيلومتر مربع</a:t>
            </a:r>
          </a:p>
          <a:p>
            <a:pPr algn="just" defTabSz="176213"/>
            <a:r>
              <a:rPr lang="fa-IR" sz="2800" b="1" dirty="0">
                <a:latin typeface="Times New Roman" pitchFamily="18" charset="0"/>
                <a:cs typeface="Zar" pitchFamily="2" charset="-78"/>
              </a:rPr>
              <a:t>تعداد شهرستان													</a:t>
            </a:r>
            <a:r>
              <a:rPr lang="fa-IR" sz="2800" b="1" dirty="0" smtClean="0">
                <a:latin typeface="Times New Roman" pitchFamily="18" charset="0"/>
                <a:cs typeface="Zar" pitchFamily="2" charset="-78"/>
              </a:rPr>
              <a:t>21</a:t>
            </a:r>
            <a:endParaRPr lang="en-US" sz="2000" b="1" dirty="0">
              <a:solidFill>
                <a:srgbClr val="FF0066"/>
              </a:solidFill>
              <a:latin typeface="Times New Roman" pitchFamily="18" charset="0"/>
              <a:cs typeface="B Yagut" pitchFamily="2" charset="-78"/>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93189"/>
                                        </p:tgtEl>
                                        <p:attrNameLst>
                                          <p:attrName>style.visibility</p:attrName>
                                        </p:attrNameLst>
                                      </p:cBhvr>
                                      <p:to>
                                        <p:strVal val="visible"/>
                                      </p:to>
                                    </p:set>
                                    <p:animEffect transition="in" filter="fade">
                                      <p:cBhvr>
                                        <p:cTn id="14" dur="1000"/>
                                        <p:tgtEl>
                                          <p:spTgt spid="93189"/>
                                        </p:tgtEl>
                                      </p:cBhvr>
                                    </p:animEffect>
                                    <p:anim calcmode="lin" valueType="num">
                                      <p:cBhvr>
                                        <p:cTn id="15" dur="1000" fill="hold"/>
                                        <p:tgtEl>
                                          <p:spTgt spid="93189"/>
                                        </p:tgtEl>
                                        <p:attrNameLst>
                                          <p:attrName>ppt_x</p:attrName>
                                        </p:attrNameLst>
                                      </p:cBhvr>
                                      <p:tavLst>
                                        <p:tav tm="0">
                                          <p:val>
                                            <p:strVal val="#ppt_x"/>
                                          </p:val>
                                        </p:tav>
                                        <p:tav tm="100000">
                                          <p:val>
                                            <p:strVal val="#ppt_x"/>
                                          </p:val>
                                        </p:tav>
                                      </p:tavLst>
                                    </p:anim>
                                    <p:anim calcmode="lin" valueType="num">
                                      <p:cBhvr>
                                        <p:cTn id="16" dur="1000" fill="hold"/>
                                        <p:tgtEl>
                                          <p:spTgt spid="9318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93190"/>
                                        </p:tgtEl>
                                        <p:attrNameLst>
                                          <p:attrName>style.visibility</p:attrName>
                                        </p:attrNameLst>
                                      </p:cBhvr>
                                      <p:to>
                                        <p:strVal val="visible"/>
                                      </p:to>
                                    </p:set>
                                    <p:animEffect transition="in" filter="fade">
                                      <p:cBhvr>
                                        <p:cTn id="21" dur="1000"/>
                                        <p:tgtEl>
                                          <p:spTgt spid="93190"/>
                                        </p:tgtEl>
                                      </p:cBhvr>
                                    </p:animEffect>
                                    <p:anim calcmode="lin" valueType="num">
                                      <p:cBhvr>
                                        <p:cTn id="22" dur="1000" fill="hold"/>
                                        <p:tgtEl>
                                          <p:spTgt spid="93190"/>
                                        </p:tgtEl>
                                        <p:attrNameLst>
                                          <p:attrName>ppt_x</p:attrName>
                                        </p:attrNameLst>
                                      </p:cBhvr>
                                      <p:tavLst>
                                        <p:tav tm="0">
                                          <p:val>
                                            <p:strVal val="#ppt_x"/>
                                          </p:val>
                                        </p:tav>
                                        <p:tav tm="100000">
                                          <p:val>
                                            <p:strVal val="#ppt_x"/>
                                          </p:val>
                                        </p:tav>
                                      </p:tavLst>
                                    </p:anim>
                                    <p:anim calcmode="lin" valueType="num">
                                      <p:cBhvr>
                                        <p:cTn id="23" dur="1000" fill="hold"/>
                                        <p:tgtEl>
                                          <p:spTgt spid="931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9" grpId="0" animBg="1"/>
      <p:bldP spid="93190"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2844" y="1071546"/>
            <a:ext cx="8786874" cy="5572164"/>
          </a:xfrm>
        </p:spPr>
        <p:txBody>
          <a:bodyPr>
            <a:normAutofit/>
          </a:bodyPr>
          <a:lstStyle/>
          <a:p>
            <a:pPr lvl="1">
              <a:buFontTx/>
              <a:buChar char="-"/>
            </a:pPr>
            <a:r>
              <a:rPr lang="fa-IR" sz="4000" dirty="0" smtClean="0">
                <a:cs typeface="B Zar" pitchFamily="2" charset="-78"/>
              </a:rPr>
              <a:t>صدور </a:t>
            </a:r>
            <a:r>
              <a:rPr lang="fa-IR" sz="4000" dirty="0">
                <a:cs typeface="B Zar" pitchFamily="2" charset="-78"/>
              </a:rPr>
              <a:t>مجوز استخدام توسط معاونت توسعه مدیریت و سرمایه انسانی رئیس </a:t>
            </a:r>
            <a:r>
              <a:rPr lang="fa-IR" sz="4000" dirty="0" smtClean="0">
                <a:cs typeface="B Zar" pitchFamily="2" charset="-78"/>
              </a:rPr>
              <a:t>جمهور</a:t>
            </a:r>
          </a:p>
          <a:p>
            <a:pPr lvl="1">
              <a:buFontTx/>
              <a:buChar char="-"/>
            </a:pPr>
            <a:r>
              <a:rPr lang="fa-IR" sz="4000" dirty="0" smtClean="0">
                <a:cs typeface="B Zar" pitchFamily="2" charset="-78"/>
              </a:rPr>
              <a:t>عدم </a:t>
            </a:r>
            <a:r>
              <a:rPr lang="fa-IR" sz="4000" dirty="0">
                <a:cs typeface="B Zar" pitchFamily="2" charset="-78"/>
              </a:rPr>
              <a:t>تامین اعتبار توسط معاونت برنامه ریزی و نظارت </a:t>
            </a:r>
            <a:r>
              <a:rPr lang="fa-IR" sz="4000" dirty="0" smtClean="0">
                <a:cs typeface="B Zar" pitchFamily="2" charset="-78"/>
              </a:rPr>
              <a:t>راهبردی</a:t>
            </a:r>
          </a:p>
          <a:p>
            <a:pPr algn="r" rtl="1">
              <a:buFontTx/>
              <a:buChar char="-"/>
            </a:pPr>
            <a:r>
              <a:rPr lang="fa-IR" sz="4400" dirty="0" smtClean="0">
                <a:solidFill>
                  <a:srgbClr val="FF0000"/>
                </a:solidFill>
                <a:cs typeface="B Zar" pitchFamily="2" charset="-78"/>
              </a:rPr>
              <a:t>موارد فوق موجب </a:t>
            </a:r>
            <a:r>
              <a:rPr lang="fa-IR" sz="4400" dirty="0">
                <a:solidFill>
                  <a:srgbClr val="FF0000"/>
                </a:solidFill>
                <a:cs typeface="B Zar" pitchFamily="2" charset="-78"/>
              </a:rPr>
              <a:t>سرگردانی پذیرفته شدگان و بویژه خانواده معزز شهداء و از سوی دیگر از معضلات جدی برای استانداری </a:t>
            </a:r>
            <a:r>
              <a:rPr lang="fa-IR" sz="4400" dirty="0" smtClean="0">
                <a:solidFill>
                  <a:srgbClr val="FF0000"/>
                </a:solidFill>
                <a:cs typeface="B Zar" pitchFamily="2" charset="-78"/>
              </a:rPr>
              <a:t>ها شده </a:t>
            </a:r>
            <a:r>
              <a:rPr lang="fa-IR" sz="4400" dirty="0">
                <a:solidFill>
                  <a:srgbClr val="FF0000"/>
                </a:solidFill>
                <a:cs typeface="B Zar" pitchFamily="2" charset="-78"/>
              </a:rPr>
              <a:t>است </a:t>
            </a:r>
            <a:r>
              <a:rPr lang="fa-IR" sz="4400" dirty="0" smtClean="0">
                <a:solidFill>
                  <a:srgbClr val="FF0000"/>
                </a:solidFill>
                <a:cs typeface="B Zar" pitchFamily="2" charset="-78"/>
              </a:rPr>
              <a:t>.</a:t>
            </a:r>
            <a:endParaRPr lang="en-US" sz="4400" dirty="0">
              <a:solidFill>
                <a:srgbClr val="FF0000"/>
              </a:solidFill>
              <a:cs typeface="B Zar" pitchFamily="2" charset="-78"/>
            </a:endParaRPr>
          </a:p>
        </p:txBody>
      </p:sp>
      <p:sp>
        <p:nvSpPr>
          <p:cNvPr id="5" name="Text Box 7"/>
          <p:cNvSpPr txBox="1">
            <a:spLocks noChangeArrowheads="1"/>
          </p:cNvSpPr>
          <p:nvPr/>
        </p:nvSpPr>
        <p:spPr bwMode="auto">
          <a:xfrm>
            <a:off x="2214546" y="214290"/>
            <a:ext cx="4643470" cy="646331"/>
          </a:xfrm>
          <a:prstGeom prst="rect">
            <a:avLst/>
          </a:prstGeom>
          <a:noFill/>
          <a:ln w="9525">
            <a:noFill/>
            <a:miter lim="800000"/>
            <a:headEnd/>
            <a:tailEnd/>
          </a:ln>
        </p:spPr>
        <p:txBody>
          <a:bodyPr wrap="square">
            <a:spAutoFit/>
          </a:bodyPr>
          <a:lstStyle/>
          <a:p>
            <a:pPr algn="ctr" eaLnBrk="1" hangingPunct="1"/>
            <a:r>
              <a:rPr lang="fa-IR" sz="3600" b="1" dirty="0" smtClean="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cs typeface="B Titr" panose="00000700000000000000" pitchFamily="2" charset="-78"/>
              </a:rPr>
              <a:t>جذب نیروی انسانی</a:t>
            </a:r>
            <a:endParaRPr lang="en-US" sz="3600" b="1" dirty="0">
              <a:ln w="18000">
                <a:solidFill>
                  <a:schemeClr val="accent2">
                    <a:satMod val="140000"/>
                  </a:schemeClr>
                </a:solidFill>
                <a:prstDash val="solid"/>
                <a:miter lim="800000"/>
              </a:ln>
              <a:solidFill>
                <a:srgbClr val="0070C0"/>
              </a:solidFill>
              <a:effectLst>
                <a:outerShdw blurRad="25500" dist="23000" dir="7020000" algn="tl">
                  <a:srgbClr val="000000">
                    <a:alpha val="50000"/>
                  </a:srgbClr>
                </a:outerShdw>
              </a:effectLst>
              <a:cs typeface="B Titr" panose="00000700000000000000" pitchFamily="2" charset="-78"/>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158162" cy="857256"/>
          </a:xfrm>
        </p:spPr>
        <p:txBody>
          <a:bodyPr>
            <a:noAutofit/>
          </a:bodyPr>
          <a:lstStyle/>
          <a:p>
            <a:r>
              <a:rPr lang="fa-IR" sz="2800" b="1" dirty="0" smtClean="0">
                <a:cs typeface="B Titr" pitchFamily="2" charset="-78"/>
              </a:rPr>
              <a:t>مشکلات ناشی از عدم تامین اعتبار برای جبران خسارات زلزله</a:t>
            </a:r>
            <a:endParaRPr lang="en-US" sz="2800" dirty="0">
              <a:cs typeface="B Titr" pitchFamily="2" charset="-78"/>
            </a:endParaRPr>
          </a:p>
        </p:txBody>
      </p:sp>
      <p:sp>
        <p:nvSpPr>
          <p:cNvPr id="3" name="Content Placeholder 2"/>
          <p:cNvSpPr>
            <a:spLocks noGrp="1"/>
          </p:cNvSpPr>
          <p:nvPr>
            <p:ph idx="1"/>
          </p:nvPr>
        </p:nvSpPr>
        <p:spPr>
          <a:xfrm>
            <a:off x="500034" y="1285860"/>
            <a:ext cx="8229600" cy="5054617"/>
          </a:xfrm>
        </p:spPr>
        <p:txBody>
          <a:bodyPr>
            <a:normAutofit fontScale="85000" lnSpcReduction="10000"/>
          </a:bodyPr>
          <a:lstStyle/>
          <a:p>
            <a:pPr algn="just" rtl="1"/>
            <a:r>
              <a:rPr lang="en-US" dirty="0" smtClean="0"/>
              <a:t>      </a:t>
            </a:r>
            <a:r>
              <a:rPr lang="ar-SA" dirty="0" smtClean="0"/>
              <a:t>چنانكه </a:t>
            </a:r>
            <a:r>
              <a:rPr lang="ar-SA" dirty="0"/>
              <a:t>استحضار داريد زلزله سال 1391 ارسباران در پهنه نسبتاً وسيعي از شهرستانهاي استان </a:t>
            </a:r>
            <a:r>
              <a:rPr lang="fa-IR" dirty="0"/>
              <a:t> ، از یک طرف موجب </a:t>
            </a:r>
            <a:r>
              <a:rPr lang="ar-SA" dirty="0"/>
              <a:t>بروز خسارات جاني و مالي قابل توجهی به هموطنان عزیز منطقه گردید ، به طوریکه 258 نفر کشته و تخریب و آسیب دیدگی شدید  394 روستا ، 23000 واحد مسکونی ، 211 باب مدرسه ، 13450 باب اماکن دامی ، 192 مسجد و حسنیه را در پی داشته است </a:t>
            </a:r>
            <a:r>
              <a:rPr lang="ar-SA" dirty="0" smtClean="0"/>
              <a:t>.</a:t>
            </a:r>
            <a:endParaRPr lang="fa-IR" dirty="0" smtClean="0"/>
          </a:p>
          <a:p>
            <a:pPr algn="just" rtl="1"/>
            <a:r>
              <a:rPr lang="ar-SA" dirty="0" smtClean="0"/>
              <a:t> </a:t>
            </a:r>
            <a:r>
              <a:rPr lang="ar-SA" dirty="0"/>
              <a:t>از طرف دیگر تبعات و پيامدهاي قابل توجهي نيز به دستگاههاي اجرايي استان تحميل نمود .  با توجه به اينكه بخشي از آسيبهاي وارده مربوط به ساختمانهاي دولتي، تاسيسات زيربنايي، خانه هاي بهداشت و بيمارستانها، مدارس، مراكز خدمات كشاورزي و ... كه وظيفه ارائه خدمات را در منطقه به عهده دارند، مي باشد، عدم تامين كامل اعتبار مورد نياز جهت بازسازي موارد مذكور، خدمات رساني مناسب به مردم شريف منطقه را دچار خدشه نموده است</a:t>
            </a:r>
            <a:r>
              <a:rPr lang="ar-SA" dirty="0" smtClean="0"/>
              <a:t>.</a:t>
            </a:r>
            <a:endParaRPr lang="en-US" dirty="0"/>
          </a:p>
        </p:txBody>
      </p:sp>
    </p:spTree>
  </p:cSld>
  <p:clrMapOvr>
    <a:masterClrMapping/>
  </p:clrMapOvr>
  <p:transition spd="slow">
    <p:cover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214290"/>
            <a:ext cx="8158162" cy="857256"/>
          </a:xfrm>
        </p:spPr>
        <p:txBody>
          <a:bodyPr>
            <a:noAutofit/>
          </a:bodyPr>
          <a:lstStyle/>
          <a:p>
            <a:r>
              <a:rPr lang="fa-IR" sz="2800" b="1" dirty="0" smtClean="0">
                <a:cs typeface="B Titr" pitchFamily="2" charset="-78"/>
              </a:rPr>
              <a:t>مشکلات ناشی از عدم تامین اعتبار برای جبران خسارات زلزله</a:t>
            </a:r>
            <a:endParaRPr lang="en-US" sz="2800" dirty="0">
              <a:cs typeface="B Titr" pitchFamily="2" charset="-78"/>
            </a:endParaRPr>
          </a:p>
        </p:txBody>
      </p:sp>
      <p:sp>
        <p:nvSpPr>
          <p:cNvPr id="3" name="Content Placeholder 2"/>
          <p:cNvSpPr>
            <a:spLocks noGrp="1"/>
          </p:cNvSpPr>
          <p:nvPr>
            <p:ph idx="1"/>
          </p:nvPr>
        </p:nvSpPr>
        <p:spPr>
          <a:xfrm>
            <a:off x="500034" y="1285860"/>
            <a:ext cx="8229600" cy="5054617"/>
          </a:xfrm>
        </p:spPr>
        <p:txBody>
          <a:bodyPr>
            <a:normAutofit fontScale="85000" lnSpcReduction="20000"/>
          </a:bodyPr>
          <a:lstStyle/>
          <a:p>
            <a:pPr algn="just" rtl="1"/>
            <a:r>
              <a:rPr lang="ar-SA" dirty="0" smtClean="0"/>
              <a:t>متاسفانه </a:t>
            </a:r>
            <a:r>
              <a:rPr lang="ar-SA" dirty="0"/>
              <a:t>با گذشت بيش از دو سال از وقوع حادثه اقدام مناسبي در جهت تامين اعتبار مورد نياز براي بازسازي كه بالغ بر2850 ميليارد ريال بر آورد </a:t>
            </a:r>
            <a:r>
              <a:rPr lang="ar-SA" dirty="0" smtClean="0"/>
              <a:t>گرديده</a:t>
            </a:r>
            <a:endParaRPr lang="en-US" dirty="0" smtClean="0"/>
          </a:p>
          <a:p>
            <a:pPr algn="just" rtl="1"/>
            <a:r>
              <a:rPr lang="ar-SA" dirty="0" smtClean="0"/>
              <a:t>گزارش </a:t>
            </a:r>
            <a:r>
              <a:rPr lang="ar-SA" dirty="0"/>
              <a:t>تفصيلي آن نيز به دفعات به مراجع ذيربط ارسال شده، </a:t>
            </a:r>
            <a:r>
              <a:rPr lang="fa-IR" dirty="0" smtClean="0"/>
              <a:t>و اقدام لازم </a:t>
            </a:r>
            <a:r>
              <a:rPr lang="ar-SA" dirty="0" smtClean="0"/>
              <a:t>صورت </a:t>
            </a:r>
            <a:r>
              <a:rPr lang="ar-SA" dirty="0"/>
              <a:t>نگرفته است. </a:t>
            </a:r>
            <a:endParaRPr lang="fa-IR" dirty="0" smtClean="0"/>
          </a:p>
          <a:p>
            <a:pPr algn="just" rtl="1"/>
            <a:r>
              <a:rPr lang="ar-SA" dirty="0" smtClean="0"/>
              <a:t>در </a:t>
            </a:r>
            <a:r>
              <a:rPr lang="ar-SA" dirty="0"/>
              <a:t>سال 1392 مبلغ1000 ميليارد ريال از محل ماده 10 قانون تنظيم بخشي از مقررات مالي دولت و ماده 12 قانون تشكيل ستاد مديريت بحران كشور ابلاغ گرديد كه متاسفانه فقط داراي </a:t>
            </a:r>
            <a:r>
              <a:rPr lang="fa-IR" u="sng" dirty="0" smtClean="0">
                <a:solidFill>
                  <a:srgbClr val="FF0000"/>
                </a:solidFill>
              </a:rPr>
              <a:t>15.5</a:t>
            </a:r>
            <a:r>
              <a:rPr lang="ar-SA" dirty="0" smtClean="0"/>
              <a:t> </a:t>
            </a:r>
            <a:r>
              <a:rPr lang="ar-SA" dirty="0"/>
              <a:t>درصد تخصيص بوده است.</a:t>
            </a:r>
            <a:endParaRPr lang="en-US" dirty="0"/>
          </a:p>
          <a:p>
            <a:pPr algn="just" rtl="1"/>
            <a:r>
              <a:rPr lang="ar-SA" dirty="0"/>
              <a:t>با امعان نظر به موارد فوق تخصيص ابلاغي تكافوي هزينه هاي انجام يافته را ننموده ، لذا خواهشمند است دستور فرماييد نسبت به  جبران كسري تخصيص به ميزان صددرصد و مابقي اعتبارات مورد نياز اقدام عاجل به عمل آيد.</a:t>
            </a:r>
            <a:endParaRPr lang="en-US" dirty="0"/>
          </a:p>
        </p:txBody>
      </p:sp>
    </p:spTree>
  </p:cSld>
  <p:clrMapOvr>
    <a:masterClrMapping/>
  </p:clrMapOvr>
  <p:transition spd="slow">
    <p:cover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395536" y="3789040"/>
            <a:ext cx="8229600" cy="2664296"/>
          </a:xfrm>
          <a:gradFill>
            <a:gsLst>
              <a:gs pos="50000">
                <a:srgbClr val="EF7A72">
                  <a:lumMod val="64000"/>
                </a:srgbClr>
              </a:gs>
              <a:gs pos="100000">
                <a:srgbClr val="00B050">
                  <a:tint val="23500"/>
                  <a:satMod val="160000"/>
                </a:srgbClr>
              </a:gs>
            </a:gsLst>
            <a:lin ang="5400000" scaled="1"/>
          </a:gradFill>
          <a:ln>
            <a:solidFill>
              <a:schemeClr val="bg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rtl="1"/>
            <a:r>
              <a:rPr lang="fa-IR" sz="6600" dirty="0" smtClean="0">
                <a:ln>
                  <a:solidFill>
                    <a:schemeClr val="tx1"/>
                  </a:solidFill>
                </a:ln>
                <a:solidFill>
                  <a:srgbClr val="FFFF00"/>
                </a:solidFill>
                <a:latin typeface="IranNastaliq" pitchFamily="18" charset="0"/>
                <a:cs typeface="B Nazanin" pitchFamily="2" charset="-78"/>
              </a:rPr>
              <a:t>با تشکر از توجه شما</a:t>
            </a:r>
            <a:endParaRPr lang="fa-IR" sz="6600" dirty="0">
              <a:ln>
                <a:solidFill>
                  <a:schemeClr val="tx1"/>
                </a:solidFill>
              </a:ln>
              <a:solidFill>
                <a:srgbClr val="FFFF00"/>
              </a:solidFill>
              <a:latin typeface="IranNastaliq" pitchFamily="18" charset="0"/>
              <a:cs typeface="B Nazanin" pitchFamily="2" charset="-78"/>
            </a:endParaRPr>
          </a:p>
        </p:txBody>
      </p:sp>
      <p:sp>
        <p:nvSpPr>
          <p:cNvPr id="7" name="Title 1"/>
          <p:cNvSpPr txBox="1">
            <a:spLocks/>
          </p:cNvSpPr>
          <p:nvPr/>
        </p:nvSpPr>
        <p:spPr bwMode="auto">
          <a:xfrm>
            <a:off x="439931" y="260648"/>
            <a:ext cx="8229600" cy="2952328"/>
          </a:xfrm>
          <a:prstGeom prst="rect">
            <a:avLst/>
          </a:prstGeom>
          <a:gradFill flip="none" rotWithShape="1">
            <a:gsLst>
              <a:gs pos="35000">
                <a:srgbClr val="00B050">
                  <a:lumMod val="78000"/>
                </a:srgbClr>
              </a:gs>
              <a:gs pos="73000">
                <a:srgbClr val="00B050">
                  <a:tint val="44500"/>
                  <a:satMod val="160000"/>
                </a:srgbClr>
              </a:gs>
              <a:gs pos="100000">
                <a:srgbClr val="00B050">
                  <a:tint val="23500"/>
                  <a:satMod val="160000"/>
                </a:srgbClr>
              </a:gs>
            </a:gsLst>
            <a:lin ang="5400000" scaled="1"/>
            <a:tileRect/>
          </a:gradFill>
          <a:ln w="9525">
            <a:solidFill>
              <a:schemeClr val="bg1"/>
            </a:solid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45720" rIns="91440" bIns="45720" numCol="1" anchor="ctr"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pitchFamily="34" charset="0"/>
                <a:cs typeface="Arial" pitchFamily="34" charset="0"/>
              </a:defRPr>
            </a:lvl2pPr>
            <a:lvl3pPr algn="ctr" rtl="1" eaLnBrk="0" fontAlgn="base" hangingPunct="0">
              <a:spcBef>
                <a:spcPct val="0"/>
              </a:spcBef>
              <a:spcAft>
                <a:spcPct val="0"/>
              </a:spcAft>
              <a:defRPr sz="4400">
                <a:solidFill>
                  <a:schemeClr val="tx2"/>
                </a:solidFill>
                <a:latin typeface="Arial" pitchFamily="34" charset="0"/>
                <a:cs typeface="Arial" pitchFamily="34" charset="0"/>
              </a:defRPr>
            </a:lvl3pPr>
            <a:lvl4pPr algn="ctr" rtl="1" eaLnBrk="0" fontAlgn="base" hangingPunct="0">
              <a:spcBef>
                <a:spcPct val="0"/>
              </a:spcBef>
              <a:spcAft>
                <a:spcPct val="0"/>
              </a:spcAft>
              <a:defRPr sz="4400">
                <a:solidFill>
                  <a:schemeClr val="tx2"/>
                </a:solidFill>
                <a:latin typeface="Arial" pitchFamily="34" charset="0"/>
                <a:cs typeface="Arial" pitchFamily="34" charset="0"/>
              </a:defRPr>
            </a:lvl4pPr>
            <a:lvl5pPr algn="ctr" rtl="1" eaLnBrk="0" fontAlgn="base" hangingPunct="0">
              <a:spcBef>
                <a:spcPct val="0"/>
              </a:spcBef>
              <a:spcAft>
                <a:spcPct val="0"/>
              </a:spcAft>
              <a:defRPr sz="4400">
                <a:solidFill>
                  <a:schemeClr val="tx2"/>
                </a:solidFill>
                <a:latin typeface="Arial" pitchFamily="34" charset="0"/>
                <a:cs typeface="Arial" pitchFamily="34" charset="0"/>
              </a:defRPr>
            </a:lvl5pPr>
            <a:lvl6pPr marL="457200" algn="ctr" rtl="1" fontAlgn="base">
              <a:spcBef>
                <a:spcPct val="0"/>
              </a:spcBef>
              <a:spcAft>
                <a:spcPct val="0"/>
              </a:spcAft>
              <a:defRPr sz="4400">
                <a:solidFill>
                  <a:schemeClr val="tx2"/>
                </a:solidFill>
                <a:latin typeface="Arial" pitchFamily="34" charset="0"/>
                <a:cs typeface="Arial" pitchFamily="34" charset="0"/>
              </a:defRPr>
            </a:lvl6pPr>
            <a:lvl7pPr marL="914400" algn="ctr" rtl="1" fontAlgn="base">
              <a:spcBef>
                <a:spcPct val="0"/>
              </a:spcBef>
              <a:spcAft>
                <a:spcPct val="0"/>
              </a:spcAft>
              <a:defRPr sz="4400">
                <a:solidFill>
                  <a:schemeClr val="tx2"/>
                </a:solidFill>
                <a:latin typeface="Arial" pitchFamily="34" charset="0"/>
                <a:cs typeface="Arial" pitchFamily="34" charset="0"/>
              </a:defRPr>
            </a:lvl7pPr>
            <a:lvl8pPr marL="1371600" algn="ctr" rtl="1" fontAlgn="base">
              <a:spcBef>
                <a:spcPct val="0"/>
              </a:spcBef>
              <a:spcAft>
                <a:spcPct val="0"/>
              </a:spcAft>
              <a:defRPr sz="4400">
                <a:solidFill>
                  <a:schemeClr val="tx2"/>
                </a:solidFill>
                <a:latin typeface="Arial" pitchFamily="34" charset="0"/>
                <a:cs typeface="Arial" pitchFamily="34" charset="0"/>
              </a:defRPr>
            </a:lvl8pPr>
            <a:lvl9pPr marL="1828800" algn="ctr" rtl="1" fontAlgn="base">
              <a:spcBef>
                <a:spcPct val="0"/>
              </a:spcBef>
              <a:spcAft>
                <a:spcPct val="0"/>
              </a:spcAft>
              <a:defRPr sz="4400">
                <a:solidFill>
                  <a:schemeClr val="tx2"/>
                </a:solidFill>
                <a:latin typeface="Arial" pitchFamily="34" charset="0"/>
                <a:cs typeface="Arial" pitchFamily="34" charset="0"/>
              </a:defRPr>
            </a:lvl9pPr>
          </a:lstStyle>
          <a:p>
            <a:pPr>
              <a:lnSpc>
                <a:spcPct val="150000"/>
              </a:lnSpc>
            </a:pPr>
            <a:r>
              <a:rPr lang="fa-IR" b="1" dirty="0">
                <a:ln>
                  <a:solidFill>
                    <a:srgbClr val="FF0000"/>
                  </a:solidFill>
                </a:ln>
                <a:solidFill>
                  <a:srgbClr val="FFFF00"/>
                </a:solidFill>
                <a:latin typeface="IranNastaliq" pitchFamily="18" charset="0"/>
                <a:cs typeface="B Nazanin" pitchFamily="2" charset="-78"/>
              </a:rPr>
              <a:t>خدایا چنان کن سرانجام کار </a:t>
            </a:r>
          </a:p>
          <a:p>
            <a:pPr>
              <a:lnSpc>
                <a:spcPct val="150000"/>
              </a:lnSpc>
            </a:pPr>
            <a:r>
              <a:rPr lang="fa-IR" b="1" dirty="0">
                <a:ln>
                  <a:solidFill>
                    <a:srgbClr val="FF0000"/>
                  </a:solidFill>
                </a:ln>
                <a:solidFill>
                  <a:srgbClr val="FFFF00"/>
                </a:solidFill>
                <a:latin typeface="IranNastaliq" pitchFamily="18" charset="0"/>
                <a:cs typeface="B Nazanin" pitchFamily="2" charset="-78"/>
              </a:rPr>
              <a:t>تو خشنود باشی و ما رستگار</a:t>
            </a:r>
            <a:r>
              <a:rPr lang="fa-IR" b="1" dirty="0">
                <a:solidFill>
                  <a:schemeClr val="bg1"/>
                </a:solidFill>
                <a:cs typeface="B Nazanin" pitchFamily="2" charset="-78"/>
              </a:rPr>
              <a:t> </a:t>
            </a:r>
          </a:p>
        </p:txBody>
      </p:sp>
    </p:spTree>
    <p:extLst>
      <p:ext uri="{BB962C8B-B14F-4D97-AF65-F5344CB8AC3E}">
        <p14:creationId xmlns:p14="http://schemas.microsoft.com/office/powerpoint/2010/main" val="3537918237"/>
      </p:ext>
    </p:extLst>
  </p:cSld>
  <p:clrMapOvr>
    <a:masterClrMapping/>
  </p:clrMapOvr>
  <p:transition spd="slow">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AutoShape 2"/>
          <p:cNvSpPr>
            <a:spLocks noChangeArrowheads="1"/>
          </p:cNvSpPr>
          <p:nvPr/>
        </p:nvSpPr>
        <p:spPr bwMode="auto">
          <a:xfrm>
            <a:off x="216024" y="1052736"/>
            <a:ext cx="8460432" cy="5184576"/>
          </a:xfrm>
          <a:prstGeom prst="roundRect">
            <a:avLst>
              <a:gd name="adj" fmla="val 16667"/>
            </a:avLst>
          </a:prstGeom>
          <a:solidFill>
            <a:srgbClr val="FFFFD9">
              <a:alpha val="79999"/>
            </a:srgbClr>
          </a:solidFill>
          <a:ln w="12700" cap="sq">
            <a:solidFill>
              <a:srgbClr val="FF0000"/>
            </a:solidFill>
            <a:round/>
            <a:headEnd type="none" w="sm" len="sm"/>
            <a:tailEnd type="none" w="sm" len="sm"/>
          </a:ln>
        </p:spPr>
        <p:txBody>
          <a:bodyPr wrap="none" anchor="t" anchorCtr="0"/>
          <a:lstStyle/>
          <a:p>
            <a:pPr>
              <a:lnSpc>
                <a:spcPct val="150000"/>
              </a:lnSpc>
            </a:pPr>
            <a:r>
              <a:rPr lang="fa-IR" sz="2800" b="1" dirty="0" smtClean="0">
                <a:cs typeface="B Zar" pitchFamily="2" charset="-78"/>
              </a:rPr>
              <a:t>                                        سال 1390</a:t>
            </a:r>
          </a:p>
          <a:p>
            <a:pPr>
              <a:lnSpc>
                <a:spcPct val="200000"/>
              </a:lnSpc>
            </a:pPr>
            <a:r>
              <a:rPr lang="fa-IR" sz="2800" b="1" dirty="0" smtClean="0">
                <a:cs typeface="B Zar" pitchFamily="2" charset="-78"/>
              </a:rPr>
              <a:t>تولید </a:t>
            </a:r>
            <a:r>
              <a:rPr lang="fa-IR" sz="2800" b="1" dirty="0">
                <a:cs typeface="B Zar" pitchFamily="2" charset="-78"/>
              </a:rPr>
              <a:t>ناخالص داخلی </a:t>
            </a:r>
            <a:r>
              <a:rPr lang="fa-IR" sz="2800" b="1" dirty="0" smtClean="0">
                <a:cs typeface="B Zar" pitchFamily="2" charset="-78"/>
              </a:rPr>
              <a:t>استان                      </a:t>
            </a:r>
            <a:r>
              <a:rPr lang="fa-IR" sz="2800" b="1" dirty="0" smtClean="0">
                <a:solidFill>
                  <a:srgbClr val="FF0000"/>
                </a:solidFill>
                <a:cs typeface="B Zar" pitchFamily="2" charset="-78"/>
              </a:rPr>
              <a:t>191205</a:t>
            </a:r>
            <a:r>
              <a:rPr lang="fa-IR" sz="2800" b="1" dirty="0" smtClean="0">
                <a:cs typeface="B Zar" pitchFamily="2" charset="-78"/>
              </a:rPr>
              <a:t> میلیارد ریال</a:t>
            </a:r>
          </a:p>
          <a:p>
            <a:pPr>
              <a:lnSpc>
                <a:spcPct val="200000"/>
              </a:lnSpc>
            </a:pPr>
            <a:r>
              <a:rPr lang="fa-IR" sz="2800" b="1" dirty="0" smtClean="0">
                <a:cs typeface="B Zar" pitchFamily="2" charset="-78"/>
              </a:rPr>
              <a:t>سهم استان از تولید ناخالص داخلی کشور       </a:t>
            </a:r>
            <a:r>
              <a:rPr lang="fa-IR" sz="2800" b="1" dirty="0" smtClean="0">
                <a:solidFill>
                  <a:srgbClr val="FF0000"/>
                </a:solidFill>
                <a:cs typeface="B Zar" pitchFamily="2" charset="-78"/>
              </a:rPr>
              <a:t>3.65</a:t>
            </a:r>
            <a:r>
              <a:rPr lang="fa-IR" sz="2800" b="1" dirty="0" smtClean="0">
                <a:cs typeface="B Zar" pitchFamily="2" charset="-78"/>
              </a:rPr>
              <a:t> درصد</a:t>
            </a:r>
          </a:p>
          <a:p>
            <a:pPr>
              <a:lnSpc>
                <a:spcPct val="200000"/>
              </a:lnSpc>
            </a:pPr>
            <a:r>
              <a:rPr lang="fa-IR" sz="2400" b="1" dirty="0" smtClean="0">
                <a:cs typeface="B Zar" pitchFamily="2" charset="-78"/>
              </a:rPr>
              <a:t>                     </a:t>
            </a:r>
          </a:p>
          <a:p>
            <a:pPr>
              <a:lnSpc>
                <a:spcPct val="200000"/>
              </a:lnSpc>
            </a:pPr>
            <a:r>
              <a:rPr lang="fa-IR" sz="2800" b="1" dirty="0" smtClean="0">
                <a:cs typeface="B Zar" pitchFamily="2" charset="-78"/>
              </a:rPr>
              <a:t>                      استان                 کشور             نسبت به کشور</a:t>
            </a:r>
          </a:p>
          <a:p>
            <a:pPr>
              <a:lnSpc>
                <a:spcPct val="200000"/>
              </a:lnSpc>
            </a:pPr>
            <a:r>
              <a:rPr lang="fa-IR" sz="2800" b="1" dirty="0" smtClean="0">
                <a:cs typeface="B Zar" pitchFamily="2" charset="-78"/>
              </a:rPr>
              <a:t>درآمد سرانه     </a:t>
            </a:r>
            <a:r>
              <a:rPr lang="fa-IR" sz="3200" b="1" dirty="0" smtClean="0">
                <a:solidFill>
                  <a:srgbClr val="FF0000"/>
                </a:solidFill>
                <a:cs typeface="B Zar" pitchFamily="2" charset="-78"/>
              </a:rPr>
              <a:t>18</a:t>
            </a:r>
            <a:r>
              <a:rPr lang="fa-IR" sz="3200" b="1" dirty="0" smtClean="0">
                <a:cs typeface="B Zar" pitchFamily="2" charset="-78"/>
              </a:rPr>
              <a:t> </a:t>
            </a:r>
            <a:r>
              <a:rPr lang="fa-IR" sz="2000" b="1" dirty="0" smtClean="0">
                <a:cs typeface="B Zar" pitchFamily="2" charset="-78"/>
              </a:rPr>
              <a:t>میلیون ریال             </a:t>
            </a:r>
            <a:r>
              <a:rPr lang="fa-IR" sz="3200" b="1" dirty="0" smtClean="0">
                <a:solidFill>
                  <a:srgbClr val="FF0000"/>
                </a:solidFill>
                <a:cs typeface="B Zar" pitchFamily="2" charset="-78"/>
              </a:rPr>
              <a:t>24</a:t>
            </a:r>
            <a:r>
              <a:rPr lang="fa-IR" sz="2000" b="1" dirty="0" smtClean="0">
                <a:cs typeface="B Zar" pitchFamily="2" charset="-78"/>
              </a:rPr>
              <a:t> میلیون ریال                    </a:t>
            </a:r>
            <a:r>
              <a:rPr lang="fa-IR" sz="2800" b="1" dirty="0" smtClean="0">
                <a:solidFill>
                  <a:srgbClr val="FF0000"/>
                </a:solidFill>
                <a:cs typeface="B Zar" pitchFamily="2" charset="-78"/>
              </a:rPr>
              <a:t>73.71</a:t>
            </a:r>
            <a:endParaRPr lang="en-US" sz="3200" b="1" dirty="0">
              <a:solidFill>
                <a:srgbClr val="FF0000"/>
              </a:solidFill>
              <a:cs typeface="B Zar" pitchFamily="2" charset="-78"/>
            </a:endParaRPr>
          </a:p>
        </p:txBody>
      </p:sp>
      <p:pic>
        <p:nvPicPr>
          <p:cNvPr id="10244" name="Picture 5" descr="original_4_w"/>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3888" y="6042025"/>
            <a:ext cx="9001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4"/>
          <p:cNvSpPr>
            <a:spLocks noChangeArrowheads="1" noChangeShapeType="1" noTextEdit="1"/>
          </p:cNvSpPr>
          <p:nvPr/>
        </p:nvSpPr>
        <p:spPr bwMode="auto">
          <a:xfrm>
            <a:off x="2051050" y="115888"/>
            <a:ext cx="4826000" cy="647700"/>
          </a:xfrm>
          <a:prstGeom prst="rect">
            <a:avLst/>
          </a:prstGeom>
        </p:spPr>
        <p:txBody>
          <a:bodyPr wrap="none" fromWordArt="1">
            <a:prstTxWarp prst="textPlain">
              <a:avLst>
                <a:gd name="adj" fmla="val 50000"/>
              </a:avLst>
            </a:prstTxWarp>
          </a:bodyPr>
          <a:lstStyle/>
          <a:p>
            <a:r>
              <a:rPr lang="fa-IR" sz="36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B Titr" pitchFamily="2" charset="-78"/>
              </a:rPr>
              <a:t>ويژگيهاي كلان استان</a:t>
            </a:r>
          </a:p>
        </p:txBody>
      </p:sp>
    </p:spTree>
    <p:extLst>
      <p:ext uri="{BB962C8B-B14F-4D97-AF65-F5344CB8AC3E}">
        <p14:creationId xmlns:p14="http://schemas.microsoft.com/office/powerpoint/2010/main" val="3501531379"/>
      </p:ext>
    </p:extLst>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nodeType="after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7"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autoUpdateAnimBg="0"/>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noCrop="1"/>
          </p:cNvPicPr>
          <p:nvPr/>
        </p:nvPicPr>
        <p:blipFill>
          <a:blip r:embed="rId3" cstate="print"/>
          <a:srcRect/>
          <a:stretch>
            <a:fillRect/>
          </a:stretch>
        </p:blipFill>
        <p:spPr bwMode="auto">
          <a:xfrm>
            <a:off x="0" y="0"/>
            <a:ext cx="1028700" cy="746125"/>
          </a:xfrm>
          <a:prstGeom prst="rect">
            <a:avLst/>
          </a:prstGeom>
          <a:noFill/>
          <a:ln w="9525">
            <a:noFill/>
            <a:miter lim="800000"/>
            <a:headEnd/>
            <a:tailEnd/>
          </a:ln>
        </p:spPr>
      </p:pic>
      <p:sp>
        <p:nvSpPr>
          <p:cNvPr id="5124" name="WordArt 4"/>
          <p:cNvSpPr>
            <a:spLocks noChangeArrowheads="1" noChangeShapeType="1" noTextEdit="1"/>
          </p:cNvSpPr>
          <p:nvPr/>
        </p:nvSpPr>
        <p:spPr bwMode="auto">
          <a:xfrm>
            <a:off x="2051050" y="115888"/>
            <a:ext cx="4826000" cy="647700"/>
          </a:xfrm>
          <a:prstGeom prst="rect">
            <a:avLst/>
          </a:prstGeom>
        </p:spPr>
        <p:txBody>
          <a:bodyPr wrap="none" fromWordArt="1">
            <a:prstTxWarp prst="textPlain">
              <a:avLst>
                <a:gd name="adj" fmla="val 50000"/>
              </a:avLst>
            </a:prstTxWarp>
          </a:bodyPr>
          <a:lstStyle/>
          <a:p>
            <a:r>
              <a:rPr lang="fa-IR" sz="3600" kern="10" dirty="0">
                <a:ln w="12700">
                  <a:solidFill>
                    <a:srgbClr val="3333CC"/>
                  </a:solidFill>
                  <a:round/>
                  <a:headEnd/>
                  <a:tailEnd/>
                </a:ln>
                <a:solidFill>
                  <a:srgbClr val="B2B2B2">
                    <a:alpha val="50195"/>
                  </a:srgbClr>
                </a:solidFill>
                <a:effectLst>
                  <a:outerShdw dist="45791" dir="2021404" algn="ctr" rotWithShape="0">
                    <a:srgbClr val="9999FF"/>
                  </a:outerShdw>
                </a:effectLst>
                <a:latin typeface="Arial"/>
                <a:cs typeface="B Titr" pitchFamily="2" charset="-78"/>
              </a:rPr>
              <a:t>ويژگيهاي كلان استان</a:t>
            </a:r>
          </a:p>
        </p:txBody>
      </p:sp>
      <p:pic>
        <p:nvPicPr>
          <p:cNvPr id="25604" name="Picture 5" descr="original_4_w"/>
          <p:cNvPicPr>
            <a:picLocks noChangeAspect="1" noChangeArrowheads="1" noCrop="1"/>
          </p:cNvPicPr>
          <p:nvPr/>
        </p:nvPicPr>
        <p:blipFill>
          <a:blip r:embed="rId4" cstate="print"/>
          <a:srcRect/>
          <a:stretch>
            <a:fillRect/>
          </a:stretch>
        </p:blipFill>
        <p:spPr bwMode="auto">
          <a:xfrm>
            <a:off x="8243888" y="6042025"/>
            <a:ext cx="900112" cy="815975"/>
          </a:xfrm>
          <a:prstGeom prst="rect">
            <a:avLst/>
          </a:prstGeom>
          <a:noFill/>
          <a:ln w="9525">
            <a:noFill/>
            <a:miter lim="800000"/>
            <a:headEnd/>
            <a:tailEnd/>
          </a:ln>
        </p:spPr>
      </p:pic>
      <p:graphicFrame>
        <p:nvGraphicFramePr>
          <p:cNvPr id="6" name="Group 56"/>
          <p:cNvGraphicFramePr>
            <a:graphicFrameLocks noGrp="1"/>
          </p:cNvGraphicFramePr>
          <p:nvPr>
            <p:extLst>
              <p:ext uri="{D42A27DB-BD31-4B8C-83A1-F6EECF244321}">
                <p14:modId xmlns:p14="http://schemas.microsoft.com/office/powerpoint/2010/main" val="1095802508"/>
              </p:ext>
            </p:extLst>
          </p:nvPr>
        </p:nvGraphicFramePr>
        <p:xfrm>
          <a:off x="683568" y="1268763"/>
          <a:ext cx="8208912" cy="4896541"/>
        </p:xfrm>
        <a:graphic>
          <a:graphicData uri="http://schemas.openxmlformats.org/drawingml/2006/table">
            <a:tbl>
              <a:tblPr rtl="1"/>
              <a:tblGrid>
                <a:gridCol w="1976462"/>
                <a:gridCol w="1785392"/>
                <a:gridCol w="2162494"/>
                <a:gridCol w="2284564"/>
              </a:tblGrid>
              <a:tr h="995347">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rgbClr val="800000"/>
                        </a:solidFill>
                        <a:effectLst/>
                        <a:latin typeface="Arial" pitchFamily="34" charset="0"/>
                        <a:cs typeface="B Zar" pitchFamily="2" charset="-78"/>
                      </a:endParaRPr>
                    </a:p>
                  </a:txBody>
                  <a:tcPr marL="90000" marR="90000"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smtClean="0">
                        <a:ln>
                          <a:noFill/>
                        </a:ln>
                        <a:solidFill>
                          <a:srgbClr val="800000"/>
                        </a:solidFill>
                        <a:effectLst/>
                        <a:latin typeface="Arial" pitchFamily="34" charset="0"/>
                        <a:cs typeface="B Zar" pitchFamily="2" charset="-78"/>
                      </a:endParaRP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rgbClr val="800000"/>
                          </a:solidFill>
                          <a:effectLst/>
                          <a:latin typeface="Arial" pitchFamily="34" charset="0"/>
                          <a:cs typeface="B Zar" pitchFamily="2" charset="-78"/>
                        </a:rPr>
                        <a:t>سهم از ارزش افزوده</a:t>
                      </a:r>
                      <a:endParaRPr kumimoji="0" lang="en-US" sz="2000" b="1" i="0" u="none" strike="noStrike" cap="none" normalizeH="0" baseline="0" dirty="0" smtClean="0">
                        <a:ln>
                          <a:noFill/>
                        </a:ln>
                        <a:solidFill>
                          <a:srgbClr val="800000"/>
                        </a:solidFill>
                        <a:effectLst/>
                        <a:latin typeface="Arial" pitchFamily="34" charset="0"/>
                        <a:cs typeface="B Zar" pitchFamily="2" charset="-78"/>
                      </a:endParaRP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rgbClr val="800000"/>
                          </a:solidFill>
                          <a:effectLst/>
                          <a:latin typeface="Arial" pitchFamily="34" charset="0"/>
                          <a:cs typeface="B Zar" pitchFamily="2" charset="-78"/>
                        </a:rPr>
                        <a:t>سهم از اشتغال</a:t>
                      </a:r>
                      <a:endParaRPr kumimoji="0" lang="en-US" sz="2000" b="1" i="0" u="none" strike="noStrike" cap="none" normalizeH="0" baseline="0" dirty="0" smtClean="0">
                        <a:ln>
                          <a:noFill/>
                        </a:ln>
                        <a:solidFill>
                          <a:srgbClr val="800000"/>
                        </a:solidFill>
                        <a:effectLst/>
                        <a:latin typeface="Arial" pitchFamily="34" charset="0"/>
                        <a:cs typeface="B Zar" pitchFamily="2" charset="-78"/>
                      </a:endParaRP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650199">
                <a:tc row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rgbClr val="800000"/>
                          </a:solidFill>
                          <a:effectLst/>
                          <a:latin typeface="Arial" pitchFamily="34" charset="0"/>
                          <a:cs typeface="B Zar" pitchFamily="2" charset="-78"/>
                        </a:rPr>
                        <a:t>بخش صنعت و  معدن و ساختمان</a:t>
                      </a:r>
                      <a:endParaRPr kumimoji="0" lang="en-US" sz="2000" b="1" i="0" u="none" strike="noStrike" cap="none" normalizeH="0" baseline="0" dirty="0" smtClean="0">
                        <a:ln>
                          <a:noFill/>
                        </a:ln>
                        <a:solidFill>
                          <a:srgbClr val="800000"/>
                        </a:solidFill>
                        <a:effectLst/>
                        <a:latin typeface="Arial" pitchFamily="34" charset="0"/>
                        <a:cs typeface="B Zar" pitchFamily="2" charset="-78"/>
                      </a:endParaRPr>
                    </a:p>
                  </a:txBody>
                  <a:tcPr marL="90000" marR="90000"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rgbClr val="800000"/>
                          </a:solidFill>
                          <a:effectLst/>
                          <a:latin typeface="Arial" pitchFamily="34" charset="0"/>
                          <a:cs typeface="B Zar" pitchFamily="2" charset="-78"/>
                        </a:rPr>
                        <a:t>استان</a:t>
                      </a:r>
                      <a:endParaRPr kumimoji="0" lang="en-US" sz="2000" b="1" i="0" u="none" strike="noStrike" cap="none" normalizeH="0" baseline="0" dirty="0" smtClean="0">
                        <a:ln>
                          <a:noFill/>
                        </a:ln>
                        <a:solidFill>
                          <a:srgbClr val="800000"/>
                        </a:solidFill>
                        <a:effectLst/>
                        <a:latin typeface="Arial" pitchFamily="34" charset="0"/>
                        <a:cs typeface="B Zar" pitchFamily="2" charset="-78"/>
                      </a:endParaRP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dirty="0" smtClean="0">
                          <a:ln>
                            <a:noFill/>
                          </a:ln>
                          <a:solidFill>
                            <a:srgbClr val="800000"/>
                          </a:solidFill>
                          <a:effectLst/>
                          <a:latin typeface="Arial" pitchFamily="34" charset="0"/>
                          <a:cs typeface="B Zar" pitchFamily="2" charset="-78"/>
                        </a:rPr>
                        <a:t>41.46</a:t>
                      </a:r>
                      <a:endParaRPr kumimoji="0" lang="en-US" sz="2400" b="1" i="0" u="none" strike="noStrike" cap="none" normalizeH="0" baseline="0" dirty="0" smtClean="0">
                        <a:ln>
                          <a:noFill/>
                        </a:ln>
                        <a:solidFill>
                          <a:srgbClr val="800000"/>
                        </a:solidFill>
                        <a:effectLst/>
                        <a:latin typeface="Arial" pitchFamily="34" charset="0"/>
                        <a:cs typeface="B Zar" pitchFamily="2" charset="-78"/>
                      </a:endParaRP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dirty="0" smtClean="0">
                          <a:ln>
                            <a:noFill/>
                          </a:ln>
                          <a:solidFill>
                            <a:srgbClr val="800000"/>
                          </a:solidFill>
                          <a:effectLst/>
                          <a:latin typeface="Arial" pitchFamily="34" charset="0"/>
                          <a:cs typeface="B Zar" pitchFamily="2" charset="-78"/>
                        </a:rPr>
                        <a:t>40.8</a:t>
                      </a:r>
                      <a:endParaRPr kumimoji="0" lang="en-US" sz="2400" b="1" i="0" u="none" strike="noStrike" cap="none" normalizeH="0" baseline="0" dirty="0" smtClean="0">
                        <a:ln>
                          <a:noFill/>
                        </a:ln>
                        <a:solidFill>
                          <a:srgbClr val="800000"/>
                        </a:solidFill>
                        <a:effectLst/>
                        <a:latin typeface="Arial" pitchFamily="34" charset="0"/>
                        <a:cs typeface="B Zar" pitchFamily="2" charset="-78"/>
                      </a:endParaRP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650199">
                <a:tc vMerge="1">
                  <a:txBody>
                    <a:bodyPr/>
                    <a:lstStyle/>
                    <a:p>
                      <a:pPr rtl="1"/>
                      <a:endParaRPr lang="fa-I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rgbClr val="800000"/>
                          </a:solidFill>
                          <a:effectLst/>
                          <a:latin typeface="Arial" pitchFamily="34" charset="0"/>
                          <a:cs typeface="B Zar" pitchFamily="2" charset="-78"/>
                        </a:rPr>
                        <a:t>کشور</a:t>
                      </a:r>
                      <a:endParaRPr kumimoji="0" lang="en-US" sz="2000" b="1" i="0" u="none" strike="noStrike" cap="none" normalizeH="0" baseline="0" dirty="0" smtClean="0">
                        <a:ln>
                          <a:noFill/>
                        </a:ln>
                        <a:solidFill>
                          <a:srgbClr val="800000"/>
                        </a:solidFill>
                        <a:effectLst/>
                        <a:latin typeface="Arial" pitchFamily="34" charset="0"/>
                        <a:cs typeface="B Zar" pitchFamily="2" charset="-78"/>
                      </a:endParaRP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a-IR" sz="2400" b="1" i="0" u="none" strike="noStrike" cap="none" normalizeH="0" baseline="0" dirty="0" smtClean="0">
                          <a:ln>
                            <a:noFill/>
                          </a:ln>
                          <a:solidFill>
                            <a:srgbClr val="800000"/>
                          </a:solidFill>
                          <a:effectLst/>
                          <a:latin typeface="Arial" pitchFamily="34" charset="0"/>
                          <a:cs typeface="B Zar" pitchFamily="2" charset="-78"/>
                        </a:rPr>
                        <a:t>43.42</a:t>
                      </a:r>
                      <a:endParaRPr kumimoji="0" lang="en-US" sz="2400" b="1" i="0" u="none" strike="noStrike" cap="none" normalizeH="0" baseline="0" dirty="0" smtClean="0">
                        <a:ln>
                          <a:noFill/>
                        </a:ln>
                        <a:solidFill>
                          <a:srgbClr val="800000"/>
                        </a:solidFill>
                        <a:effectLst/>
                        <a:latin typeface="Arial" pitchFamily="34" charset="0"/>
                        <a:cs typeface="B Zar" pitchFamily="2" charset="-78"/>
                      </a:endParaRP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a-IR" sz="2400" b="1" i="0" u="none" strike="noStrike" cap="none" normalizeH="0" baseline="0" dirty="0" smtClean="0">
                          <a:ln>
                            <a:noFill/>
                          </a:ln>
                          <a:solidFill>
                            <a:srgbClr val="800000"/>
                          </a:solidFill>
                          <a:effectLst/>
                          <a:latin typeface="Arial" pitchFamily="34" charset="0"/>
                          <a:cs typeface="B Zar" pitchFamily="2" charset="-78"/>
                        </a:rPr>
                        <a:t>34.3</a:t>
                      </a:r>
                      <a:endParaRPr kumimoji="0" lang="en-US" sz="2400" b="1" i="0" u="none" strike="noStrike" cap="none" normalizeH="0" baseline="0" dirty="0" smtClean="0">
                        <a:ln>
                          <a:noFill/>
                        </a:ln>
                        <a:solidFill>
                          <a:srgbClr val="800000"/>
                        </a:solidFill>
                        <a:effectLst/>
                        <a:latin typeface="Arial" pitchFamily="34" charset="0"/>
                        <a:cs typeface="B Zar" pitchFamily="2" charset="-78"/>
                      </a:endParaRP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FF"/>
                    </a:solidFill>
                  </a:tcPr>
                </a:tc>
              </a:tr>
              <a:tr h="650199">
                <a:tc row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rgbClr val="800000"/>
                          </a:solidFill>
                          <a:effectLst/>
                          <a:latin typeface="Arial" pitchFamily="34" charset="0"/>
                          <a:cs typeface="B Zar" pitchFamily="2" charset="-78"/>
                        </a:rPr>
                        <a:t>بخش کشاورزی</a:t>
                      </a:r>
                      <a:endParaRPr kumimoji="0" lang="en-US" sz="2000" b="1" i="0" u="none" strike="noStrike" cap="none" normalizeH="0" baseline="0" dirty="0" smtClean="0">
                        <a:ln>
                          <a:noFill/>
                        </a:ln>
                        <a:solidFill>
                          <a:srgbClr val="800000"/>
                        </a:solidFill>
                        <a:effectLst/>
                        <a:latin typeface="Arial" pitchFamily="34" charset="0"/>
                        <a:cs typeface="B Zar" pitchFamily="2" charset="-78"/>
                      </a:endParaRPr>
                    </a:p>
                  </a:txBody>
                  <a:tcPr marL="90000" marR="90000"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rgbClr val="800000"/>
                          </a:solidFill>
                          <a:effectLst/>
                          <a:latin typeface="Arial" pitchFamily="34" charset="0"/>
                          <a:cs typeface="B Zar" pitchFamily="2" charset="-78"/>
                        </a:rPr>
                        <a:t>استان</a:t>
                      </a:r>
                      <a:endParaRPr kumimoji="0" lang="en-US" sz="2000" b="1" i="0" u="none" strike="noStrike" cap="none" normalizeH="0" baseline="0" dirty="0" smtClean="0">
                        <a:ln>
                          <a:noFill/>
                        </a:ln>
                        <a:solidFill>
                          <a:srgbClr val="800000"/>
                        </a:solidFill>
                        <a:effectLst/>
                        <a:latin typeface="Arial" pitchFamily="34" charset="0"/>
                        <a:cs typeface="B Zar" pitchFamily="2" charset="-78"/>
                      </a:endParaRP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dirty="0" smtClean="0">
                          <a:ln>
                            <a:noFill/>
                          </a:ln>
                          <a:solidFill>
                            <a:srgbClr val="800000"/>
                          </a:solidFill>
                          <a:effectLst/>
                          <a:latin typeface="Arial" pitchFamily="34" charset="0"/>
                          <a:cs typeface="B Zar" pitchFamily="2" charset="-78"/>
                        </a:rPr>
                        <a:t>11.11</a:t>
                      </a:r>
                      <a:endParaRPr kumimoji="0" lang="en-US" sz="2400" b="1" i="0" u="none" strike="noStrike" cap="none" normalizeH="0" baseline="0" dirty="0" smtClean="0">
                        <a:ln>
                          <a:noFill/>
                        </a:ln>
                        <a:solidFill>
                          <a:srgbClr val="800000"/>
                        </a:solidFill>
                        <a:effectLst/>
                        <a:latin typeface="Arial" pitchFamily="34" charset="0"/>
                        <a:cs typeface="B Zar" pitchFamily="2" charset="-78"/>
                      </a:endParaRP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dirty="0" smtClean="0">
                          <a:ln>
                            <a:noFill/>
                          </a:ln>
                          <a:solidFill>
                            <a:srgbClr val="800000"/>
                          </a:solidFill>
                          <a:effectLst/>
                          <a:latin typeface="Arial" pitchFamily="34" charset="0"/>
                          <a:cs typeface="B Zar" pitchFamily="2" charset="-78"/>
                        </a:rPr>
                        <a:t>20.5</a:t>
                      </a:r>
                      <a:endParaRPr kumimoji="0" lang="en-US" sz="2400" b="1" i="0" u="none" strike="noStrike" cap="none" normalizeH="0" baseline="0" dirty="0" smtClean="0">
                        <a:ln>
                          <a:noFill/>
                        </a:ln>
                        <a:solidFill>
                          <a:srgbClr val="800000"/>
                        </a:solidFill>
                        <a:effectLst/>
                        <a:latin typeface="Arial" pitchFamily="34" charset="0"/>
                        <a:cs typeface="B Zar" pitchFamily="2" charset="-78"/>
                      </a:endParaRP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650199">
                <a:tc vMerge="1">
                  <a:txBody>
                    <a:bodyPr/>
                    <a:lstStyle/>
                    <a:p>
                      <a:pPr rtl="1"/>
                      <a:endParaRPr lang="fa-I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rgbClr val="800000"/>
                          </a:solidFill>
                          <a:effectLst/>
                          <a:latin typeface="Arial" pitchFamily="34" charset="0"/>
                          <a:cs typeface="B Zar" pitchFamily="2" charset="-78"/>
                        </a:rPr>
                        <a:t>کشور</a:t>
                      </a:r>
                      <a:endParaRPr kumimoji="0" lang="en-US" sz="2000" b="1" i="0" u="none" strike="noStrike" cap="none" normalizeH="0" baseline="0" dirty="0" smtClean="0">
                        <a:ln>
                          <a:noFill/>
                        </a:ln>
                        <a:solidFill>
                          <a:srgbClr val="800000"/>
                        </a:solidFill>
                        <a:effectLst/>
                        <a:latin typeface="Arial" pitchFamily="34" charset="0"/>
                        <a:cs typeface="B Zar" pitchFamily="2" charset="-78"/>
                      </a:endParaRP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dirty="0" smtClean="0">
                          <a:ln>
                            <a:noFill/>
                          </a:ln>
                          <a:solidFill>
                            <a:srgbClr val="800000"/>
                          </a:solidFill>
                          <a:effectLst/>
                          <a:latin typeface="Arial" pitchFamily="34" charset="0"/>
                          <a:cs typeface="B Zar" pitchFamily="2" charset="-78"/>
                        </a:rPr>
                        <a:t>8.09</a:t>
                      </a:r>
                      <a:endParaRPr kumimoji="0" lang="en-US" sz="2400" b="1" i="0" u="none" strike="noStrike" cap="none" normalizeH="0" baseline="0" dirty="0" smtClean="0">
                        <a:ln>
                          <a:noFill/>
                        </a:ln>
                        <a:solidFill>
                          <a:srgbClr val="800000"/>
                        </a:solidFill>
                        <a:effectLst/>
                        <a:latin typeface="Arial" pitchFamily="34" charset="0"/>
                        <a:cs typeface="B Zar" pitchFamily="2" charset="-78"/>
                      </a:endParaRP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dirty="0" smtClean="0">
                          <a:ln>
                            <a:noFill/>
                          </a:ln>
                          <a:solidFill>
                            <a:srgbClr val="800000"/>
                          </a:solidFill>
                          <a:effectLst/>
                          <a:latin typeface="Arial" pitchFamily="34" charset="0"/>
                          <a:cs typeface="B Zar" pitchFamily="2" charset="-78"/>
                        </a:rPr>
                        <a:t>18.3</a:t>
                      </a:r>
                      <a:endParaRPr kumimoji="0" lang="en-US" sz="2400" b="1" i="0" u="none" strike="noStrike" cap="none" normalizeH="0" baseline="0" dirty="0" smtClean="0">
                        <a:ln>
                          <a:noFill/>
                        </a:ln>
                        <a:solidFill>
                          <a:srgbClr val="800000"/>
                        </a:solidFill>
                        <a:effectLst/>
                        <a:latin typeface="Arial" pitchFamily="34" charset="0"/>
                        <a:cs typeface="B Zar" pitchFamily="2" charset="-78"/>
                      </a:endParaRP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650199">
                <a:tc row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dirty="0" smtClean="0">
                          <a:ln>
                            <a:noFill/>
                          </a:ln>
                          <a:solidFill>
                            <a:srgbClr val="800000"/>
                          </a:solidFill>
                          <a:effectLst/>
                          <a:latin typeface="Arial" pitchFamily="34" charset="0"/>
                          <a:cs typeface="B Zar" pitchFamily="2" charset="-78"/>
                        </a:rPr>
                        <a:t>بخش خدمات</a:t>
                      </a:r>
                      <a:endParaRPr kumimoji="0" lang="en-US" sz="2000" b="1" i="0" u="none" strike="noStrike" cap="none" normalizeH="0" baseline="0" dirty="0" smtClean="0">
                        <a:ln>
                          <a:noFill/>
                        </a:ln>
                        <a:solidFill>
                          <a:srgbClr val="800000"/>
                        </a:solidFill>
                        <a:effectLst/>
                        <a:latin typeface="Arial" pitchFamily="34" charset="0"/>
                        <a:cs typeface="B Zar" pitchFamily="2" charset="-78"/>
                      </a:endParaRPr>
                    </a:p>
                  </a:txBody>
                  <a:tcPr marL="90000" marR="90000"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rgbClr val="800000"/>
                          </a:solidFill>
                          <a:effectLst/>
                          <a:latin typeface="Arial" pitchFamily="34" charset="0"/>
                          <a:cs typeface="B Zar" pitchFamily="2" charset="-78"/>
                        </a:rPr>
                        <a:t>استان</a:t>
                      </a:r>
                      <a:endParaRPr kumimoji="0" lang="en-US" sz="2000" b="1" i="0" u="none" strike="noStrike" cap="none" normalizeH="0" baseline="0" smtClean="0">
                        <a:ln>
                          <a:noFill/>
                        </a:ln>
                        <a:solidFill>
                          <a:srgbClr val="800000"/>
                        </a:solidFill>
                        <a:effectLst/>
                        <a:latin typeface="Arial" pitchFamily="34" charset="0"/>
                        <a:cs typeface="B Zar" pitchFamily="2" charset="-78"/>
                      </a:endParaRP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a-IR" sz="2400" b="1" i="0" u="none" strike="noStrike" cap="none" normalizeH="0" baseline="0" dirty="0" smtClean="0">
                          <a:ln>
                            <a:noFill/>
                          </a:ln>
                          <a:solidFill>
                            <a:srgbClr val="800000"/>
                          </a:solidFill>
                          <a:effectLst/>
                          <a:latin typeface="Arial" pitchFamily="34" charset="0"/>
                          <a:cs typeface="B Zar" pitchFamily="2" charset="-78"/>
                        </a:rPr>
                        <a:t>47.23</a:t>
                      </a:r>
                      <a:endParaRPr kumimoji="0" lang="en-US" sz="2400" b="1" i="0" u="none" strike="noStrike" cap="none" normalizeH="0" baseline="0" dirty="0" smtClean="0">
                        <a:ln>
                          <a:noFill/>
                        </a:ln>
                        <a:solidFill>
                          <a:srgbClr val="800000"/>
                        </a:solidFill>
                        <a:effectLst/>
                        <a:latin typeface="Arial" pitchFamily="34" charset="0"/>
                        <a:cs typeface="B Zar" pitchFamily="2" charset="-78"/>
                      </a:endParaRP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fa-IR" sz="2400" b="1" i="0" u="none" strike="noStrike" cap="none" normalizeH="0" baseline="0" dirty="0" smtClean="0">
                          <a:ln>
                            <a:noFill/>
                          </a:ln>
                          <a:solidFill>
                            <a:srgbClr val="800000"/>
                          </a:solidFill>
                          <a:effectLst/>
                          <a:latin typeface="Arial" pitchFamily="34" charset="0"/>
                          <a:cs typeface="B Zar" pitchFamily="2" charset="-78"/>
                        </a:rPr>
                        <a:t>38.7</a:t>
                      </a:r>
                      <a:endParaRPr kumimoji="0" lang="en-US" sz="2400" b="1" i="0" u="none" strike="noStrike" cap="none" normalizeH="0" baseline="0" dirty="0" smtClean="0">
                        <a:ln>
                          <a:noFill/>
                        </a:ln>
                        <a:solidFill>
                          <a:srgbClr val="800000"/>
                        </a:solidFill>
                        <a:effectLst/>
                        <a:latin typeface="Arial" pitchFamily="34" charset="0"/>
                        <a:cs typeface="B Zar" pitchFamily="2" charset="-78"/>
                      </a:endParaRP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r h="650199">
                <a:tc vMerge="1">
                  <a:txBody>
                    <a:bodyPr/>
                    <a:lstStyle/>
                    <a:p>
                      <a:pPr rtl="1"/>
                      <a:endParaRPr lang="fa-IR"/>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000" b="1" i="0" u="none" strike="noStrike" cap="none" normalizeH="0" baseline="0" smtClean="0">
                          <a:ln>
                            <a:noFill/>
                          </a:ln>
                          <a:solidFill>
                            <a:srgbClr val="800000"/>
                          </a:solidFill>
                          <a:effectLst/>
                          <a:latin typeface="Arial" pitchFamily="34" charset="0"/>
                          <a:cs typeface="B Zar" pitchFamily="2" charset="-78"/>
                        </a:rPr>
                        <a:t>کشور</a:t>
                      </a:r>
                      <a:endParaRPr kumimoji="0" lang="en-US" sz="2000" b="1" i="0" u="none" strike="noStrike" cap="none" normalizeH="0" baseline="0" smtClean="0">
                        <a:ln>
                          <a:noFill/>
                        </a:ln>
                        <a:solidFill>
                          <a:srgbClr val="800000"/>
                        </a:solidFill>
                        <a:effectLst/>
                        <a:latin typeface="Arial" pitchFamily="34" charset="0"/>
                        <a:cs typeface="B Zar" pitchFamily="2" charset="-78"/>
                      </a:endParaRP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dirty="0" smtClean="0">
                          <a:ln>
                            <a:noFill/>
                          </a:ln>
                          <a:solidFill>
                            <a:srgbClr val="800000"/>
                          </a:solidFill>
                          <a:effectLst/>
                          <a:latin typeface="Arial" pitchFamily="34" charset="0"/>
                          <a:cs typeface="B Zar" pitchFamily="2" charset="-78"/>
                        </a:rPr>
                        <a:t>48.49</a:t>
                      </a:r>
                      <a:endParaRPr kumimoji="0" lang="en-US" sz="2400" b="1" i="0" u="none" strike="noStrike" cap="none" normalizeH="0" baseline="0" dirty="0" smtClean="0">
                        <a:ln>
                          <a:noFill/>
                        </a:ln>
                        <a:solidFill>
                          <a:srgbClr val="800000"/>
                        </a:solidFill>
                        <a:effectLst/>
                        <a:latin typeface="Arial" pitchFamily="34" charset="0"/>
                        <a:cs typeface="B Zar" pitchFamily="2" charset="-78"/>
                      </a:endParaRP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a-IR" sz="2400" b="1" i="0" u="none" strike="noStrike" cap="none" normalizeH="0" baseline="0" dirty="0" smtClean="0">
                          <a:ln>
                            <a:noFill/>
                          </a:ln>
                          <a:solidFill>
                            <a:srgbClr val="800000"/>
                          </a:solidFill>
                          <a:effectLst/>
                          <a:latin typeface="Arial" pitchFamily="34" charset="0"/>
                          <a:cs typeface="B Zar" pitchFamily="2" charset="-78"/>
                        </a:rPr>
                        <a:t>47.4</a:t>
                      </a:r>
                      <a:endParaRPr kumimoji="0" lang="en-US" sz="2400" b="1" i="0" u="none" strike="noStrike" cap="none" normalizeH="0" baseline="0" dirty="0" smtClean="0">
                        <a:ln>
                          <a:noFill/>
                        </a:ln>
                        <a:solidFill>
                          <a:srgbClr val="800000"/>
                        </a:solidFill>
                        <a:effectLst/>
                        <a:latin typeface="Arial" pitchFamily="34" charset="0"/>
                        <a:cs typeface="B Zar" pitchFamily="2" charset="-78"/>
                      </a:endParaRPr>
                    </a:p>
                  </a:txBody>
                  <a:tcPr marL="90000" marR="90000"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CFFFF"/>
                    </a:solidFill>
                  </a:tcPr>
                </a:tc>
              </a:tr>
            </a:tbl>
          </a:graphicData>
        </a:graphic>
      </p:graphicFrame>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1000"/>
                                        <p:tgtEl>
                                          <p:spTgt spid="5124"/>
                                        </p:tgtEl>
                                      </p:cBhvr>
                                    </p:animEffect>
                                    <p:anim calcmode="lin" valueType="num">
                                      <p:cBhvr>
                                        <p:cTn id="8" dur="1000" fill="hold"/>
                                        <p:tgtEl>
                                          <p:spTgt spid="5124"/>
                                        </p:tgtEl>
                                        <p:attrNameLst>
                                          <p:attrName>ppt_x</p:attrName>
                                        </p:attrNameLst>
                                      </p:cBhvr>
                                      <p:tavLst>
                                        <p:tav tm="0">
                                          <p:val>
                                            <p:strVal val="#ppt_x"/>
                                          </p:val>
                                        </p:tav>
                                        <p:tav tm="100000">
                                          <p:val>
                                            <p:strVal val="#ppt_x"/>
                                          </p:val>
                                        </p:tav>
                                      </p:tavLst>
                                    </p:anim>
                                    <p:anim calcmode="lin" valueType="num">
                                      <p:cBhvr>
                                        <p:cTn id="9" dur="1000" fill="hold"/>
                                        <p:tgtEl>
                                          <p:spTgt spid="512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4" name="Picture 5" descr="original_4_w"/>
          <p:cNvPicPr>
            <a:picLocks noChangeAspect="1" noChangeArrowheads="1" noCrop="1"/>
          </p:cNvPicPr>
          <p:nvPr/>
        </p:nvPicPr>
        <p:blipFill>
          <a:blip r:embed="rId3" cstate="print"/>
          <a:srcRect/>
          <a:stretch>
            <a:fillRect/>
          </a:stretch>
        </p:blipFill>
        <p:spPr bwMode="auto">
          <a:xfrm>
            <a:off x="8243888" y="6042025"/>
            <a:ext cx="900112" cy="815975"/>
          </a:xfrm>
          <a:prstGeom prst="rect">
            <a:avLst/>
          </a:prstGeom>
          <a:noFill/>
          <a:ln w="9525">
            <a:noFill/>
            <a:miter lim="800000"/>
            <a:headEnd/>
            <a:tailEnd/>
          </a:ln>
        </p:spPr>
      </p:pic>
      <p:graphicFrame>
        <p:nvGraphicFramePr>
          <p:cNvPr id="5" name="Chart 4"/>
          <p:cNvGraphicFramePr>
            <a:graphicFrameLocks/>
          </p:cNvGraphicFramePr>
          <p:nvPr>
            <p:extLst>
              <p:ext uri="{D42A27DB-BD31-4B8C-83A1-F6EECF244321}">
                <p14:modId xmlns:p14="http://schemas.microsoft.com/office/powerpoint/2010/main" val="2819778533"/>
              </p:ext>
            </p:extLst>
          </p:nvPr>
        </p:nvGraphicFramePr>
        <p:xfrm>
          <a:off x="285720" y="285728"/>
          <a:ext cx="8358246" cy="6286545"/>
        </p:xfrm>
        <a:graphic>
          <a:graphicData uri="http://schemas.openxmlformats.org/drawingml/2006/chart">
            <c:chart xmlns:c="http://schemas.openxmlformats.org/drawingml/2006/chart" xmlns:r="http://schemas.openxmlformats.org/officeDocument/2006/relationships" r:id="rId4"/>
          </a:graphicData>
        </a:graphic>
      </p:graphicFrame>
      <p:pic>
        <p:nvPicPr>
          <p:cNvPr id="25602" name="Picture 3"/>
          <p:cNvPicPr>
            <a:picLocks noChangeAspect="1" noChangeArrowheads="1" noCrop="1"/>
          </p:cNvPicPr>
          <p:nvPr/>
        </p:nvPicPr>
        <p:blipFill>
          <a:blip r:embed="rId5" cstate="print"/>
          <a:srcRect/>
          <a:stretch>
            <a:fillRect/>
          </a:stretch>
        </p:blipFill>
        <p:spPr bwMode="auto">
          <a:xfrm>
            <a:off x="0" y="0"/>
            <a:ext cx="1028700" cy="746125"/>
          </a:xfrm>
          <a:prstGeom prst="rect">
            <a:avLst/>
          </a:prstGeom>
          <a:noFill/>
          <a:ln w="9525">
            <a:noFill/>
            <a:miter lim="800000"/>
            <a:headEnd/>
            <a:tailEnd/>
          </a:ln>
        </p:spPr>
      </p:pic>
    </p:spTree>
  </p:cSld>
  <p:clrMapOvr>
    <a:masterClrMapping/>
  </p:clrMapOvr>
  <p:transition spd="slow">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3"/>
          <p:cNvPicPr>
            <a:picLocks noChangeAspect="1" noChangeArrowheads="1" noCrop="1"/>
          </p:cNvPicPr>
          <p:nvPr/>
        </p:nvPicPr>
        <p:blipFill>
          <a:blip r:embed="rId3" cstate="print"/>
          <a:srcRect/>
          <a:stretch>
            <a:fillRect/>
          </a:stretch>
        </p:blipFill>
        <p:spPr bwMode="auto">
          <a:xfrm>
            <a:off x="0" y="0"/>
            <a:ext cx="1028700" cy="746125"/>
          </a:xfrm>
          <a:prstGeom prst="rect">
            <a:avLst/>
          </a:prstGeom>
          <a:noFill/>
          <a:ln w="9525">
            <a:noFill/>
            <a:miter lim="800000"/>
            <a:headEnd/>
            <a:tailEnd/>
          </a:ln>
        </p:spPr>
      </p:pic>
      <p:pic>
        <p:nvPicPr>
          <p:cNvPr id="25604" name="Picture 5" descr="original_4_w"/>
          <p:cNvPicPr>
            <a:picLocks noChangeAspect="1" noChangeArrowheads="1" noCrop="1"/>
          </p:cNvPicPr>
          <p:nvPr/>
        </p:nvPicPr>
        <p:blipFill>
          <a:blip r:embed="rId4" cstate="print"/>
          <a:srcRect/>
          <a:stretch>
            <a:fillRect/>
          </a:stretch>
        </p:blipFill>
        <p:spPr bwMode="auto">
          <a:xfrm>
            <a:off x="8243888" y="6042025"/>
            <a:ext cx="900112" cy="815975"/>
          </a:xfrm>
          <a:prstGeom prst="rect">
            <a:avLst/>
          </a:prstGeom>
          <a:noFill/>
          <a:ln w="9525">
            <a:noFill/>
            <a:miter lim="800000"/>
            <a:headEnd/>
            <a:tailEnd/>
          </a:ln>
        </p:spPr>
      </p:pic>
      <p:graphicFrame>
        <p:nvGraphicFramePr>
          <p:cNvPr id="7" name="Chart 6"/>
          <p:cNvGraphicFramePr>
            <a:graphicFrameLocks/>
          </p:cNvGraphicFramePr>
          <p:nvPr>
            <p:extLst>
              <p:ext uri="{D42A27DB-BD31-4B8C-83A1-F6EECF244321}">
                <p14:modId xmlns:p14="http://schemas.microsoft.com/office/powerpoint/2010/main" val="1021247935"/>
              </p:ext>
            </p:extLst>
          </p:nvPr>
        </p:nvGraphicFramePr>
        <p:xfrm>
          <a:off x="514350" y="746125"/>
          <a:ext cx="8143931" cy="5910292"/>
        </p:xfrm>
        <a:graphic>
          <a:graphicData uri="http://schemas.openxmlformats.org/drawingml/2006/chart">
            <c:chart xmlns:c="http://schemas.openxmlformats.org/drawingml/2006/chart" xmlns:r="http://schemas.openxmlformats.org/officeDocument/2006/relationships" r:id="rId5"/>
          </a:graphicData>
        </a:graphic>
      </p:graphicFrame>
    </p:spTree>
  </p:cSld>
  <p:clrMapOvr>
    <a:masterClrMapping/>
  </p:clrMapOvr>
  <p:transition spd="slow">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 name="Picture 3"/>
          <p:cNvPicPr>
            <a:picLocks noChangeAspect="1" noChangeArrowheads="1" noCrop="1"/>
          </p:cNvPicPr>
          <p:nvPr/>
        </p:nvPicPr>
        <p:blipFill>
          <a:blip r:embed="rId3" cstate="print"/>
          <a:srcRect/>
          <a:stretch>
            <a:fillRect/>
          </a:stretch>
        </p:blipFill>
        <p:spPr bwMode="auto">
          <a:xfrm>
            <a:off x="0" y="0"/>
            <a:ext cx="1028700" cy="746125"/>
          </a:xfrm>
          <a:prstGeom prst="rect">
            <a:avLst/>
          </a:prstGeom>
          <a:noFill/>
          <a:ln w="9525">
            <a:noFill/>
            <a:miter lim="800000"/>
            <a:headEnd/>
            <a:tailEnd/>
          </a:ln>
        </p:spPr>
      </p:pic>
      <p:graphicFrame>
        <p:nvGraphicFramePr>
          <p:cNvPr id="6" name="Chart 5"/>
          <p:cNvGraphicFramePr>
            <a:graphicFrameLocks/>
          </p:cNvGraphicFramePr>
          <p:nvPr/>
        </p:nvGraphicFramePr>
        <p:xfrm>
          <a:off x="428596" y="1000109"/>
          <a:ext cx="8501122" cy="5429288"/>
        </p:xfrm>
        <a:graphic>
          <a:graphicData uri="http://schemas.openxmlformats.org/drawingml/2006/chart">
            <c:chart xmlns:c="http://schemas.openxmlformats.org/drawingml/2006/chart" xmlns:r="http://schemas.openxmlformats.org/officeDocument/2006/relationships" r:id="rId4"/>
          </a:graphicData>
        </a:graphic>
      </p:graphicFrame>
      <p:pic>
        <p:nvPicPr>
          <p:cNvPr id="11289" name="Picture 7" descr="original_4_w"/>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43888" y="6042025"/>
            <a:ext cx="900112"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031378"/>
      </p:ext>
    </p:extLst>
  </p:cSld>
  <p:clrMapOvr>
    <a:masterClrMapping/>
  </p:clrMapOvr>
  <p:transition spd="slow">
    <p:cover dir="d"/>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3D TRANSITION" val="DemoEmeraldScreens.p3d 0"/>
  <p:tag name="POWER3D OPTIONS" val="Fast "/>
  <p:tag name="POWER3D IMAGE0" val="6.jpg"/>
  <p:tag name="POWER3D IMAGE1" val="Pwrtrans.tga"/>
  <p:tag name="POWER3D SOUND" val="Emerald Screens"/>
</p:tagLst>
</file>

<file path=ppt/tags/tag2.xml><?xml version="1.0" encoding="utf-8"?>
<p:tagLst xmlns:a="http://schemas.openxmlformats.org/drawingml/2006/main" xmlns:r="http://schemas.openxmlformats.org/officeDocument/2006/relationships" xmlns:p="http://schemas.openxmlformats.org/presentationml/2006/main">
  <p:tag name="POWER3D TRANSITION" val="DemoEmeraldScreens.p3d 0"/>
  <p:tag name="POWER3D OPTIONS" val="Fast "/>
  <p:tag name="POWER3D IMAGE0" val="6.jpg"/>
  <p:tag name="POWER3D IMAGE1" val="Pwrtrans.tga"/>
  <p:tag name="POWER3D SOUND" val="Emerald Screens"/>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3279</TotalTime>
  <Words>2285</Words>
  <Application>Microsoft Office PowerPoint</Application>
  <PresentationFormat>On-screen Show (4:3)</PresentationFormat>
  <Paragraphs>391</Paragraphs>
  <Slides>43</Slides>
  <Notes>19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Arial</vt:lpstr>
      <vt:lpstr>B Nazanin</vt:lpstr>
      <vt:lpstr>B Titr</vt:lpstr>
      <vt:lpstr>B Yagut</vt:lpstr>
      <vt:lpstr>B Zar</vt:lpstr>
      <vt:lpstr>Calibri</vt:lpstr>
      <vt:lpstr>F_Nazanin</vt:lpstr>
      <vt:lpstr>IranNastaliq</vt:lpstr>
      <vt:lpstr>Times New Roman</vt:lpstr>
      <vt:lpstr>Wingdings</vt:lpstr>
      <vt:lpstr>Yagut</vt:lpstr>
      <vt:lpstr>Zar</vt:lpstr>
      <vt:lpstr>Default Design</vt:lpstr>
      <vt:lpstr>PowerPoint Presentation</vt:lpstr>
      <vt:lpstr>موقعيت ملي – فراملي استان</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اطلاعات بازارهای مالی استان در پایان سال1392  ( مبالغ به میلیارد ریال)</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وضعیت اعتبارات سال 93 استان آذربایجان شرقی</vt:lpstr>
      <vt:lpstr>الف – اعتبارات هزینه ای </vt:lpstr>
      <vt:lpstr>مقایسه سهم اعتبارت هزینه ای سال 1393 آذربایجان شرقی با استان های همتراز </vt:lpstr>
      <vt:lpstr>PowerPoint Presentation</vt:lpstr>
      <vt:lpstr>اعتبارات هزینه ای استان از سال 1383 تا 1392  (میلیارد ریال) </vt:lpstr>
      <vt:lpstr>ب – اعتبارات تملک دارائی های سرمایه ای </vt:lpstr>
      <vt:lpstr>اعتبارات تملک دارائیهای سرمایه ای (استانی و ملی استانی شده)   طی سالهای 1384 تا 1392                (میلیارد ریال)</vt:lpstr>
      <vt:lpstr>مقایسه سهم اعتبارات تملک دارایی های سرمایه ای استان از کل کشور طی سالهای 1386 الی 1393</vt:lpstr>
      <vt:lpstr>PowerPoint Presentation</vt:lpstr>
      <vt:lpstr>PowerPoint Presentation</vt:lpstr>
      <vt:lpstr>PowerPoint Presentation</vt:lpstr>
      <vt:lpstr>PowerPoint Presentation</vt:lpstr>
      <vt:lpstr> وضعیت پروژه های ملی و ملی استانی شده در سال 1393 (میلیارد ریال) </vt:lpstr>
      <vt:lpstr>PowerPoint Presentation</vt:lpstr>
      <vt:lpstr>PowerPoint Presentation</vt:lpstr>
      <vt:lpstr>PowerPoint Presentation</vt:lpstr>
      <vt:lpstr>مشکلات ناشی از عدم تامین اعتبار برای جبران خسارات زلزله</vt:lpstr>
      <vt:lpstr>مشکلات ناشی از عدم تامین اعتبار برای جبران خسارات زلزله</vt:lpstr>
      <vt:lpstr>با تشکر از توجه شما</vt:lpstr>
    </vt:vector>
  </TitlesOfParts>
  <Company>economic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عملكرد شوراي برنامه‌ريزي و توسعه استان آذربايجان شرقي در سال 1387</dc:title>
  <dc:creator>nabavi</dc:creator>
  <cp:lastModifiedBy>MRT www.Win2Farsi.com</cp:lastModifiedBy>
  <cp:revision>397</cp:revision>
  <dcterms:created xsi:type="dcterms:W3CDTF">2009-04-08T08:38:35Z</dcterms:created>
  <dcterms:modified xsi:type="dcterms:W3CDTF">2013-09-01T09:44:40Z</dcterms:modified>
</cp:coreProperties>
</file>